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sldIdLst>
    <p:sldId id="260" r:id="rId15"/>
    <p:sldId id="281" r:id="rId16"/>
    <p:sldId id="256" r:id="rId17"/>
    <p:sldId id="266" r:id="rId18"/>
    <p:sldId id="257" r:id="rId19"/>
    <p:sldId id="267" r:id="rId20"/>
    <p:sldId id="258" r:id="rId21"/>
    <p:sldId id="283" r:id="rId22"/>
    <p:sldId id="261" r:id="rId23"/>
    <p:sldId id="273" r:id="rId24"/>
    <p:sldId id="268" r:id="rId25"/>
    <p:sldId id="269" r:id="rId26"/>
    <p:sldId id="270" r:id="rId27"/>
    <p:sldId id="271" r:id="rId28"/>
    <p:sldId id="264" r:id="rId29"/>
    <p:sldId id="274" r:id="rId30"/>
    <p:sldId id="275" r:id="rId31"/>
    <p:sldId id="262" r:id="rId32"/>
    <p:sldId id="263" r:id="rId33"/>
    <p:sldId id="272" r:id="rId34"/>
    <p:sldId id="284" r:id="rId35"/>
    <p:sldId id="276" r:id="rId36"/>
    <p:sldId id="277" r:id="rId37"/>
    <p:sldId id="280" r:id="rId38"/>
    <p:sldId id="279" r:id="rId39"/>
    <p:sldId id="278" r:id="rId40"/>
    <p:sldId id="265" r:id="rId41"/>
    <p:sldId id="259" r:id="rId42"/>
    <p:sldId id="282" r:id="rId43"/>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360" y="-12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000471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733627"/>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1119750"/>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677426"/>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2444576"/>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2701911"/>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0094168"/>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76750845"/>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02744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9717417"/>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998935"/>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425070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767813"/>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412358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6782131"/>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5261780"/>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37571509"/>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1864083"/>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862919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698439"/>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04483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9318953"/>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7778203"/>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77920350"/>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8456048"/>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8874926"/>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284492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993990"/>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5139892"/>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975089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9445657"/>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2001318"/>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866327"/>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853966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953635"/>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9522627"/>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5740721"/>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0233584"/>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75807871"/>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9282158"/>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9982495"/>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1515739"/>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34315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01463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50269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46935792"/>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5700158"/>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7953653"/>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771237"/>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348584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0000703"/>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550267"/>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64295426"/>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6588185"/>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7840274"/>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689272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11919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099001"/>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2036692"/>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0368013"/>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849143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325484"/>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94757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8911057"/>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64942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934082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608226"/>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661676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19184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25228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2857723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68872"/>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1546899"/>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6795746"/>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3673122"/>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968615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66815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46951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092082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139774"/>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473208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783921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4743932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7871439"/>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87722327"/>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431491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704511"/>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023560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49161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772944"/>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999476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826787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63350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90201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695690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5720314"/>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0490190"/>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06309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18536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6984052"/>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827906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759066"/>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74623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6882472"/>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388556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58102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6449254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51885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10916618"/>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43399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535357516"/>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093601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3877681"/>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1688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892172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2083284"/>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0074"/>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90415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39989301"/>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933924"/>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81291758"/>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690477"/>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3872427"/>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818378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679683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6692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3584242"/>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3571641"/>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71179"/>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566939"/>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16154941"/>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55804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126713"/>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746766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45596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9467351"/>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0062432"/>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70677"/>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9823307"/>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771858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632913"/>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090671"/>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541936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305397"/>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7523070"/>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9278643"/>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4639174"/>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86744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5014660"/>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13154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0878409"/>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26167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52388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08032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4338" name="Rectangle 2"/>
          <p:cNvSpPr>
            <a:spLocks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098" name="Rectangle 2"/>
          <p:cNvSpPr>
            <a:spLocks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0" name="Rectangle 2"/>
          <p:cNvSpPr>
            <a:spLocks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4" name="Rectangle 2"/>
          <p:cNvSpPr>
            <a:spLocks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orate-caeli.blogspot.com/2012/02/mcmlxii-veterum-sapientia-mmxii-solemn.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reces-latinae.org/thesaurus/Introductio/Pop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tholicapologetics.info/languages/why/latin.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File:Reginald_Foster_in_Arpinum.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_iqZGZIaViI" TargetMode="Externa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p:cNvSpPr>
          <p:nvPr/>
        </p:nvSpPr>
        <p:spPr bwMode="auto">
          <a:xfrm>
            <a:off x="3416300" y="1924050"/>
            <a:ext cx="6807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3000">
                <a:solidFill>
                  <a:schemeClr val="tx1"/>
                </a:solidFill>
                <a:ea typeface="ＭＳ Ｐゴシック" charset="0"/>
                <a:cs typeface="Zapf Dingbats" charset="0"/>
              </a:rPr>
              <a:t>Greek ➾ Latin ➾ local languages, </a:t>
            </a:r>
          </a:p>
          <a:p>
            <a:pPr algn="l"/>
            <a:r>
              <a:rPr lang="en-US" sz="3000">
                <a:solidFill>
                  <a:schemeClr val="tx1"/>
                </a:solidFill>
                <a:ea typeface="ＭＳ Ｐゴシック" charset="0"/>
                <a:cs typeface="Zapf Dingbats" charset="0"/>
              </a:rPr>
              <a:t>Biblia Vulgata</a:t>
            </a:r>
          </a:p>
          <a:p>
            <a:pPr algn="l"/>
            <a:r>
              <a:rPr lang="en-US" sz="3000">
                <a:solidFill>
                  <a:schemeClr val="tx1"/>
                </a:solidFill>
                <a:ea typeface="ＭＳ Ｐゴシック" charset="0"/>
                <a:cs typeface="Zapf Dingbats" charset="0"/>
              </a:rPr>
              <a:t>scribes - Charlesmagne</a:t>
            </a:r>
          </a:p>
          <a:p>
            <a:pPr algn="l"/>
            <a:r>
              <a:rPr lang="en-US" sz="3000">
                <a:solidFill>
                  <a:schemeClr val="tx1"/>
                </a:solidFill>
                <a:ea typeface="ＭＳ Ｐゴシック" charset="0"/>
                <a:cs typeface="Zapf Dingbats" charset="0"/>
              </a:rPr>
              <a:t>universities</a:t>
            </a:r>
          </a:p>
          <a:p>
            <a:pPr algn="l"/>
            <a:r>
              <a:rPr lang="en-US" sz="3000">
                <a:solidFill>
                  <a:schemeClr val="tx1"/>
                </a:solidFill>
                <a:ea typeface="ＭＳ Ｐゴシック" charset="0"/>
                <a:cs typeface="Zapf Dingbats" charset="0"/>
              </a:rPr>
              <a:t>Gregorian Chants - pronunciation,Pius XI, 1922-1939Pope Pius XII, (1876-1958)John XXIII, 1958-1963</a:t>
            </a:r>
            <a:r>
              <a:rPr lang="en-US" sz="2600">
                <a:solidFill>
                  <a:schemeClr val="tx1"/>
                </a:solidFill>
              </a:rPr>
              <a:t>《</a:t>
            </a:r>
            <a:r>
              <a:rPr lang="ja-JP" altLang="en-US" sz="2600">
                <a:solidFill>
                  <a:schemeClr val="tx1"/>
                </a:solidFill>
              </a:rPr>
              <a:t>禮儀</a:t>
            </a:r>
            <a:r>
              <a:rPr lang="en-US" sz="2600">
                <a:solidFill>
                  <a:schemeClr val="tx1"/>
                </a:solidFill>
              </a:rPr>
              <a:t>》</a:t>
            </a:r>
            <a:r>
              <a:rPr lang="ja-JP" altLang="en-US" sz="2600">
                <a:solidFill>
                  <a:schemeClr val="tx1"/>
                </a:solidFill>
              </a:rPr>
              <a:t>憲章</a:t>
            </a:r>
            <a:r>
              <a:rPr lang="en-US" sz="3000">
                <a:solidFill>
                  <a:schemeClr val="tx1"/>
                </a:solidFill>
                <a:ea typeface="ＭＳ Ｐゴシック" charset="0"/>
                <a:cs typeface="Gill Sans" charset="0"/>
              </a:rPr>
              <a:t> 1963Pope Paul VI, Sacrificium Laudis, 1966John Paul II, 1978</a:t>
            </a:r>
            <a:r>
              <a:rPr lang="ja-JP" altLang="en-US" sz="2700">
                <a:solidFill>
                  <a:schemeClr val="tx1"/>
                </a:solidFill>
              </a:rPr>
              <a:t>天主教法典</a:t>
            </a:r>
            <a:r>
              <a:rPr lang="en-US" sz="2700">
                <a:solidFill>
                  <a:schemeClr val="tx1"/>
                </a:solidFill>
              </a:rPr>
              <a:t> 1983</a:t>
            </a:r>
            <a:r>
              <a:rPr lang="en-US" sz="3000">
                <a:solidFill>
                  <a:schemeClr val="tx1"/>
                </a:solidFill>
                <a:ea typeface="ＭＳ Ｐゴシック" charset="0"/>
                <a:cs typeface="Gill Sans" charset="0"/>
              </a:rPr>
              <a:t>Benedict XVI, 2007</a:t>
            </a:r>
          </a:p>
        </p:txBody>
      </p:sp>
      <p:sp>
        <p:nvSpPr>
          <p:cNvPr id="15362" name="Rectangle 2"/>
          <p:cNvSpPr>
            <a:spLocks/>
          </p:cNvSpPr>
          <p:nvPr/>
        </p:nvSpPr>
        <p:spPr bwMode="auto">
          <a:xfrm>
            <a:off x="5067300" y="330200"/>
            <a:ext cx="2857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ja-JP" altLang="en-US" sz="3600">
                <a:solidFill>
                  <a:schemeClr val="tx1"/>
                </a:solidFill>
              </a:rPr>
              <a:t>教會與拉丁語</a:t>
            </a:r>
            <a:endParaRPr lang="en-US" sz="3600">
              <a:solidFill>
                <a:schemeClr val="tx1"/>
              </a:solidFill>
            </a:endParaRP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1181100" y="2571750"/>
            <a:ext cx="10909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a:solidFill>
                  <a:schemeClr val="tx1"/>
                </a:solidFill>
                <a:ea typeface="ＭＳ Ｐゴシック" charset="0"/>
                <a:cs typeface="Gill Sans" charset="0"/>
              </a:rPr>
              <a:t>Pope Pius XII, (1876-1958)</a:t>
            </a:r>
          </a:p>
          <a:p>
            <a:pPr algn="l"/>
            <a:r>
              <a:rPr lang="en-US">
                <a:solidFill>
                  <a:schemeClr val="tx1"/>
                </a:solidFill>
                <a:ea typeface="ＭＳ Ｐゴシック" charset="0"/>
                <a:cs typeface="Gill Sans" charset="0"/>
              </a:rPr>
              <a:t>Mediator Dei, 1947</a:t>
            </a:r>
          </a:p>
          <a:p>
            <a:pPr algn="l"/>
            <a:r>
              <a:rPr lang="en-US" sz="3000">
                <a:solidFill>
                  <a:schemeClr val="tx1"/>
                </a:solidFill>
                <a:ea typeface="ＭＳ Ｐゴシック" charset="0"/>
                <a:cs typeface="Gill Sans" charset="0"/>
              </a:rPr>
              <a:t>"</a:t>
            </a:r>
            <a:r>
              <a:rPr lang="en-US" sz="3000">
                <a:solidFill>
                  <a:schemeClr val="tx1"/>
                </a:solidFill>
                <a:latin typeface="Times New Roman" charset="0"/>
                <a:ea typeface="ＭＳ Ｐゴシック" charset="0"/>
                <a:cs typeface="Times New Roman" charset="0"/>
                <a:sym typeface="Times New Roman" charset="0"/>
              </a:rPr>
              <a:t>60. The use of the Latin language, customary in a considerable portion of the Church, is a manifest and beautiful sign of unity, as well as an effective antidote for any corruption of doctrinal truth. In spite of this, the use of the mother tongue in connection with several of the rites may be of much advantage to the people. But the Apostolic See alone is empowered to grant this permission.</a:t>
            </a:r>
            <a:r>
              <a:rPr lang="en-US" sz="3000">
                <a:solidFill>
                  <a:schemeClr val="tx1"/>
                </a:solidFill>
                <a:ea typeface="ＭＳ Ｐゴシック" charset="0"/>
                <a:cs typeface="Gill Sans" charset="0"/>
              </a:rPr>
              <a:t>"</a:t>
            </a:r>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1231900" y="3225800"/>
            <a:ext cx="105283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a:solidFill>
                  <a:schemeClr val="tx1"/>
                </a:solidFill>
                <a:ea typeface="ＭＳ Ｐゴシック" charset="0"/>
                <a:cs typeface="Gill Sans" charset="0"/>
              </a:rPr>
              <a:t>John XXIII, 1958-1963</a:t>
            </a:r>
          </a:p>
          <a:p>
            <a:pPr algn="l"/>
            <a:r>
              <a:rPr lang="en-US">
                <a:solidFill>
                  <a:schemeClr val="tx1"/>
                </a:solidFill>
                <a:ea typeface="ＭＳ Ｐゴシック" charset="0"/>
                <a:cs typeface="Gill Sans" charset="0"/>
              </a:rPr>
              <a:t>Apostolic Constitution Veterum sapientia, 1962</a:t>
            </a:r>
          </a:p>
          <a:p>
            <a:pPr algn="l"/>
            <a:endParaRPr lang="en-US">
              <a:solidFill>
                <a:schemeClr val="tx1"/>
              </a:solidFill>
              <a:ea typeface="ＭＳ Ｐゴシック" charset="0"/>
              <a:cs typeface="Gill Sans" charset="0"/>
            </a:endParaRPr>
          </a:p>
          <a:p>
            <a:pPr algn="l"/>
            <a:r>
              <a:rPr lang="en-US" sz="3000">
                <a:solidFill>
                  <a:schemeClr val="tx1"/>
                </a:solidFill>
                <a:ea typeface="ＭＳ Ｐゴシック" charset="0"/>
                <a:cs typeface="Gill Sans" charset="0"/>
              </a:rPr>
              <a:t>5. universal</a:t>
            </a:r>
          </a:p>
          <a:p>
            <a:pPr algn="l"/>
            <a:r>
              <a:rPr lang="en-US" sz="3000">
                <a:solidFill>
                  <a:schemeClr val="tx1"/>
                </a:solidFill>
                <a:ea typeface="ＭＳ Ｐゴシック" charset="0"/>
                <a:cs typeface="Gill Sans" charset="0"/>
              </a:rPr>
              <a:t>6. immutable</a:t>
            </a:r>
          </a:p>
          <a:p>
            <a:pPr algn="l"/>
            <a:r>
              <a:rPr lang="en-US" sz="3000">
                <a:solidFill>
                  <a:schemeClr val="tx1"/>
                </a:solidFill>
                <a:ea typeface="ＭＳ Ｐゴシック" charset="0"/>
                <a:cs typeface="Gill Sans" charset="0"/>
              </a:rPr>
              <a:t>7. non-vernacular</a:t>
            </a:r>
          </a:p>
        </p:txBody>
      </p:sp>
      <p:sp>
        <p:nvSpPr>
          <p:cNvPr id="25602" name="Rectangle 2"/>
          <p:cNvSpPr>
            <a:spLocks/>
          </p:cNvSpPr>
          <p:nvPr/>
        </p:nvSpPr>
        <p:spPr bwMode="auto">
          <a:xfrm>
            <a:off x="1739900" y="7423150"/>
            <a:ext cx="9512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800" u="sng">
                <a:solidFill>
                  <a:schemeClr val="tx1"/>
                </a:solidFill>
                <a:ea typeface="ＭＳ Ｐゴシック" charset="0"/>
                <a:cs typeface="Gill Sans" charset="0"/>
                <a:hlinkClick r:id="rId2"/>
              </a:rPr>
              <a:t>http://rorate-caeli.blogspot.com/2012/02/mcmlxii-veterum-sapientia-mmxii-solemn.html</a:t>
            </a:r>
            <a:endParaRPr lang="en-US" sz="1800" u="sng">
              <a:solidFill>
                <a:schemeClr val="tx1"/>
              </a:solidFill>
              <a:ea typeface="ＭＳ Ｐゴシック" charset="0"/>
              <a:cs typeface="Gill Sans" charset="0"/>
            </a:endParaRPr>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1346200" y="1384300"/>
            <a:ext cx="103124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3000">
                <a:solidFill>
                  <a:schemeClr val="tx1"/>
                </a:solidFill>
              </a:rPr>
              <a:t>Universal </a:t>
            </a:r>
            <a:r>
              <a:rPr lang="ja-JP" altLang="en-US" sz="3000">
                <a:solidFill>
                  <a:schemeClr val="tx1"/>
                </a:solidFill>
              </a:rPr>
              <a:t>普世</a:t>
            </a:r>
            <a:r>
              <a:rPr lang="en-US" sz="3000">
                <a:solidFill>
                  <a:schemeClr val="tx1"/>
                </a:solidFill>
              </a:rPr>
              <a:t>5. Since "every Church must assemble round the Roman Church," and since the Supreme Pontiffs have "true episcopal power, ordinary and immediate, over each and every Church and each and every Pastor, as well as over the faithful" of every rite and language, it seems particularly desirable that the instrument of mutual communication be uniform and universal, especially between the Apostolic See and the Churches which use the same Latin rite.When, therefore, the Roman Pontiffs wish to instruct the Catholic world, or when the Congregations of the Roman Curia handle matters or draw up decrees which concern the whole body of the faithful, they invariably make use of Latin, for this is a maternal voice acceptable to countless nations.</a:t>
            </a: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p:cNvSpPr>
          <p:nvPr/>
        </p:nvSpPr>
        <p:spPr bwMode="auto">
          <a:xfrm>
            <a:off x="1346200" y="939800"/>
            <a:ext cx="10312400"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3000">
                <a:solidFill>
                  <a:schemeClr val="tx1"/>
                </a:solidFill>
              </a:rPr>
              <a:t>Immutable </a:t>
            </a:r>
            <a:r>
              <a:rPr lang="ja-JP" altLang="en-US" sz="3000">
                <a:solidFill>
                  <a:schemeClr val="tx1"/>
                </a:solidFill>
              </a:rPr>
              <a:t>不變</a:t>
            </a:r>
            <a:r>
              <a:rPr lang="en-US" sz="3000">
                <a:solidFill>
                  <a:schemeClr val="tx1"/>
                </a:solidFill>
              </a:rPr>
              <a:t>6. Furthermore, the Church's language must be not only universal but also immutable. Modern languages are liable to change, and no single one of them is superior to the others in authority. Thus if the truths of the Catholic Church were entrusted to an unspecified number of them, the meaning of these truths, varied as they are, would not be manifested to everyone with sufficient clarity and precision. There would, moreover, be no language which could serve as a common and constant norm by which to gauge the exact meaning of other renderings.But Latin is indeed such a language. It is set and unchanging. it has long since ceased to be affected by those alterations in the meaning of words which are the normal result of daily, popular use. Certain Latin words, it is true, acquired new meanings as Christian teaching developed and needed to be explained and defended, but these new meanings have long since become accepted and firmly established.</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1346200" y="1828800"/>
            <a:ext cx="103124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3000">
                <a:solidFill>
                  <a:schemeClr val="tx1"/>
                </a:solidFill>
              </a:rPr>
              <a:t>Non-vernacular </a:t>
            </a:r>
            <a:r>
              <a:rPr lang="ja-JP" altLang="en-US" sz="3000">
                <a:solidFill>
                  <a:schemeClr val="tx1"/>
                </a:solidFill>
              </a:rPr>
              <a:t>非方言</a:t>
            </a:r>
            <a:r>
              <a:rPr lang="en-US" sz="3000">
                <a:solidFill>
                  <a:schemeClr val="tx1"/>
                </a:solidFill>
              </a:rPr>
              <a:t>7. Finally, the Catholic Church has a dignity far surpassing that of every merely human society, for it was founded by Christ the Lord. It is altogether fitting, therefore, that the language it uses should be noble, majestic, and non-vernacular.In addition, the Latin language "can be called truly catholic." It has been consecrated through constant use by the Apostolic See, the mother and teacher of all Churches, and must be esteemed "a treasure ... of incomparable worth.". It is a general passport to the proper understanding of the Christian writers of antiquity and the documents of the Church's teaching. It is also a most effective bond, binding the Church of today with that of the past and of the future in wonderful continuity.</a:t>
            </a: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1943100" y="1422400"/>
            <a:ext cx="10033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ja-JP" altLang="en-US" sz="3000">
                <a:solidFill>
                  <a:schemeClr val="tx1"/>
                </a:solidFill>
              </a:rPr>
              <a:t>梵蒂岡第二屆大公會議文獻</a:t>
            </a:r>
            <a:r>
              <a:rPr lang="en-US" sz="3000">
                <a:solidFill>
                  <a:schemeClr val="tx1"/>
                </a:solidFill>
              </a:rPr>
              <a:t>《</a:t>
            </a:r>
            <a:r>
              <a:rPr lang="ja-JP" altLang="en-US" sz="3000">
                <a:solidFill>
                  <a:schemeClr val="tx1"/>
                </a:solidFill>
              </a:rPr>
              <a:t>禮儀</a:t>
            </a:r>
            <a:r>
              <a:rPr lang="en-US" sz="3000">
                <a:solidFill>
                  <a:schemeClr val="tx1"/>
                </a:solidFill>
              </a:rPr>
              <a:t>》</a:t>
            </a:r>
            <a:r>
              <a:rPr lang="ja-JP" altLang="en-US" sz="3000">
                <a:solidFill>
                  <a:schemeClr val="tx1"/>
                </a:solidFill>
              </a:rPr>
              <a:t>憲章</a:t>
            </a:r>
            <a:r>
              <a:rPr lang="en-US" sz="3000">
                <a:solidFill>
                  <a:schemeClr val="tx1"/>
                </a:solidFill>
              </a:rPr>
              <a:t> 196336 </a:t>
            </a:r>
            <a:r>
              <a:rPr lang="ja-JP" altLang="en-US" sz="3000">
                <a:solidFill>
                  <a:schemeClr val="tx1"/>
                </a:solidFill>
              </a:rPr>
              <a:t>在拉丁禮儀內，除非有特殊法律規定，應保存使用拉丁語。</a:t>
            </a:r>
            <a:r>
              <a:rPr lang="en-US" sz="3000">
                <a:solidFill>
                  <a:schemeClr val="tx1"/>
                </a:solidFill>
              </a:rPr>
              <a:t>54 </a:t>
            </a:r>
            <a:r>
              <a:rPr lang="ja-JP" altLang="en-US" sz="3000">
                <a:solidFill>
                  <a:schemeClr val="tx1"/>
                </a:solidFill>
              </a:rPr>
              <a:t>在民眾參與的彌撒內，可准予相當部分的本地語言，尤其在讀經及信友禱詞部分，以及按照地方情形，根據本憲章第</a:t>
            </a:r>
            <a:r>
              <a:rPr lang="en-US" sz="3000">
                <a:solidFill>
                  <a:schemeClr val="tx1"/>
                </a:solidFill>
              </a:rPr>
              <a:t> 36 </a:t>
            </a:r>
            <a:r>
              <a:rPr lang="ja-JP" altLang="en-US" sz="3000">
                <a:solidFill>
                  <a:schemeClr val="tx1"/>
                </a:solidFill>
              </a:rPr>
              <a:t>的規定，屬於民眾的部分。但要設法，使信友們也能用拉丁文共同誦念成歌唱，彌撒常用經文中屬於他們的部分。</a:t>
            </a:r>
            <a:endParaRPr lang="en-US" sz="3000">
              <a:solidFill>
                <a:schemeClr val="tx1"/>
              </a:solidFill>
            </a:endParaRPr>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1028700" y="3092450"/>
            <a:ext cx="109474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a:solidFill>
                  <a:schemeClr val="tx1"/>
                </a:solidFill>
                <a:ea typeface="ＭＳ Ｐゴシック" charset="0"/>
                <a:cs typeface="Gill Sans" charset="0"/>
              </a:rPr>
              <a:t>Pope Paul VI, Sacrificium Laudis, 1966</a:t>
            </a:r>
          </a:p>
          <a:p>
            <a:pPr algn="l"/>
            <a:r>
              <a:rPr lang="en-US" sz="3000">
                <a:solidFill>
                  <a:schemeClr val="tx1"/>
                </a:solidFill>
                <a:ea typeface="ＭＳ Ｐゴシック" charset="0"/>
                <a:cs typeface="Gill Sans" charset="0"/>
              </a:rPr>
              <a:t>"The Latin language is assuredly worthy of being defended with great care instead of being scorned; for the Latin Church it is the most abundant source of Christian civilization and the richest treasury of piety... we must not hold in low esteem these </a:t>
            </a:r>
            <a:r>
              <a:rPr lang="en-US" sz="3000">
                <a:solidFill>
                  <a:srgbClr val="FF00FF"/>
                </a:solidFill>
                <a:ea typeface="ＭＳ Ｐゴシック" charset="0"/>
                <a:cs typeface="Gill Sans" charset="0"/>
              </a:rPr>
              <a:t>traditions</a:t>
            </a:r>
            <a:r>
              <a:rPr lang="en-US" sz="3000">
                <a:solidFill>
                  <a:schemeClr val="tx1"/>
                </a:solidFill>
                <a:ea typeface="ＭＳ Ｐゴシック" charset="0"/>
                <a:cs typeface="Gill Sans" charset="0"/>
              </a:rPr>
              <a:t> of your fathers which were your glory for centuries."</a:t>
            </a:r>
          </a:p>
        </p:txBody>
      </p:sp>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p:cNvSpPr>
          <p:nvPr/>
        </p:nvSpPr>
        <p:spPr bwMode="auto">
          <a:xfrm>
            <a:off x="1346200" y="2819400"/>
            <a:ext cx="10312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3000">
                <a:solidFill>
                  <a:schemeClr val="tx1"/>
                </a:solidFill>
                <a:ea typeface="ＭＳ Ｐゴシック" charset="0"/>
                <a:cs typeface="Gill Sans" charset="0"/>
              </a:rPr>
              <a:t>John Paul II, 1978Ad iuvenes ergo imprimis convertimur, qui hac aetate, qua litterae Latinae et humanitatis studia multis locis, ut notum est, iacent, hoc veluti Latinitatis patrimonium, quod Ecclesia maxime aestimat, alacres accipiant oportet et actuosi frugiferum reddant. Noverint ii hoc Ciceronis effatum ad se quodam modo referri: "</a:t>
            </a:r>
            <a:r>
              <a:rPr lang="en-US" sz="3000">
                <a:solidFill>
                  <a:srgbClr val="FF00FF"/>
                </a:solidFill>
                <a:ea typeface="ＭＳ Ｐゴシック" charset="0"/>
                <a:cs typeface="Gill Sans" charset="0"/>
              </a:rPr>
              <a:t>Non ... tam praeclarum est scire Latine, quam turpe nescire</a:t>
            </a:r>
            <a:r>
              <a:rPr lang="en-US" sz="3000">
                <a:solidFill>
                  <a:schemeClr val="tx1"/>
                </a:solidFill>
                <a:ea typeface="ＭＳ Ｐゴシック" charset="0"/>
                <a:cs typeface="Gill Sans" charset="0"/>
              </a:rPr>
              <a:t>".</a:t>
            </a:r>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1282700" y="1835150"/>
            <a:ext cx="108839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ja-JP" altLang="en-US" sz="3400">
                <a:solidFill>
                  <a:schemeClr val="tx1"/>
                </a:solidFill>
              </a:rPr>
              <a:t>天主教法典</a:t>
            </a:r>
            <a:r>
              <a:rPr lang="en-US" sz="3400">
                <a:solidFill>
                  <a:schemeClr val="tx1"/>
                </a:solidFill>
              </a:rPr>
              <a:t> 1983249</a:t>
            </a:r>
            <a:r>
              <a:rPr lang="ja-JP" altLang="en-US" sz="3400">
                <a:solidFill>
                  <a:schemeClr val="tx1"/>
                </a:solidFill>
              </a:rPr>
              <a:t>條在司鐸培育計劃中，務使修士不只專心學習其本國語言，而且要通曉拉丁文，並對其陶成及執行牧靈任務所必需的或有益的外文，也應有適當的認識。</a:t>
            </a:r>
            <a:r>
              <a:rPr lang="en-US" sz="3400">
                <a:solidFill>
                  <a:schemeClr val="tx1"/>
                </a:solidFill>
              </a:rPr>
              <a:t>928</a:t>
            </a:r>
            <a:r>
              <a:rPr lang="ja-JP" altLang="en-US" sz="3400">
                <a:solidFill>
                  <a:schemeClr val="tx1"/>
                </a:solidFill>
              </a:rPr>
              <a:t>條使用拉丁文或其他語文舉行彌撒，惟禮儀書應為已依法批准者。</a:t>
            </a:r>
            <a:endParaRPr lang="en-US" sz="3400">
              <a:solidFill>
                <a:schemeClr val="tx1"/>
              </a:solidFill>
            </a:endParaRPr>
          </a:p>
        </p:txBody>
      </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066800" y="857250"/>
            <a:ext cx="11163300" cy="80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3000">
                <a:solidFill>
                  <a:schemeClr val="tx1"/>
                </a:solidFill>
                <a:ea typeface="ＭＳ Ｐゴシック" charset="0"/>
                <a:cs typeface="Gill Sans" charset="0"/>
              </a:rPr>
              <a:t>Benedict XVI, 2007</a:t>
            </a:r>
          </a:p>
          <a:p>
            <a:pPr algn="l"/>
            <a:r>
              <a:rPr lang="en-US" sz="2400">
                <a:solidFill>
                  <a:schemeClr val="tx1"/>
                </a:solidFill>
                <a:ea typeface="ＭＳ Ｐゴシック" charset="0"/>
                <a:cs typeface="Gill Sans" charset="0"/>
              </a:rPr>
              <a:t>The Apostolic Letter </a:t>
            </a:r>
            <a:r>
              <a:rPr lang="ja-JP" altLang="en-US" sz="2400">
                <a:solidFill>
                  <a:schemeClr val="tx1"/>
                </a:solidFill>
                <a:latin typeface="Arial"/>
                <a:ea typeface="ＭＳ Ｐゴシック" charset="0"/>
                <a:cs typeface="Gill Sans" charset="0"/>
              </a:rPr>
              <a:t>“</a:t>
            </a:r>
            <a:r>
              <a:rPr lang="en-US" sz="2400" b="1">
                <a:solidFill>
                  <a:schemeClr val="tx1"/>
                </a:solidFill>
                <a:ea typeface="ＭＳ Ｐゴシック" charset="0"/>
                <a:cs typeface="Gill Sans" charset="0"/>
              </a:rPr>
              <a:t>Summorum Pontificum</a:t>
            </a:r>
            <a:r>
              <a:rPr lang="ja-JP" altLang="en-US" sz="2400">
                <a:solidFill>
                  <a:schemeClr val="tx1"/>
                </a:solidFill>
                <a:latin typeface="Arial"/>
                <a:ea typeface="ＭＳ Ｐゴシック" charset="0"/>
                <a:cs typeface="Gill Sans" charset="0"/>
              </a:rPr>
              <a:t>”</a:t>
            </a:r>
            <a:r>
              <a:rPr lang="en-US" sz="2400">
                <a:solidFill>
                  <a:schemeClr val="tx1"/>
                </a:solidFill>
                <a:ea typeface="ＭＳ Ｐゴシック" charset="0"/>
                <a:cs typeface="Gill Sans" charset="0"/>
              </a:rPr>
              <a:t>  specified the circumstances in which priests of the Latin Church may celebrate Mass according to the "Missal promulgated by John XXIII in 1962" (the form known as the Tridentine Mass), and administer most of the sacraments in the form used before the liturgical reforms that followed the Second Vatican Council.The document replaced the motu proprio </a:t>
            </a:r>
            <a:r>
              <a:rPr lang="ja-JP" altLang="en-US" sz="2400">
                <a:solidFill>
                  <a:schemeClr val="tx1"/>
                </a:solidFill>
                <a:latin typeface="Arial"/>
                <a:ea typeface="ＭＳ Ｐゴシック" charset="0"/>
                <a:cs typeface="Gill Sans" charset="0"/>
              </a:rPr>
              <a:t>“</a:t>
            </a:r>
            <a:r>
              <a:rPr lang="en-US" sz="2400">
                <a:solidFill>
                  <a:schemeClr val="tx1"/>
                </a:solidFill>
                <a:ea typeface="ＭＳ Ｐゴシック" charset="0"/>
                <a:cs typeface="Gill Sans" charset="0"/>
              </a:rPr>
              <a:t>Ecclesia Dei</a:t>
            </a:r>
            <a:r>
              <a:rPr lang="ja-JP" altLang="en-US" sz="2400">
                <a:solidFill>
                  <a:schemeClr val="tx1"/>
                </a:solidFill>
                <a:latin typeface="Arial"/>
                <a:ea typeface="ＭＳ Ｐゴシック" charset="0"/>
                <a:cs typeface="Gill Sans" charset="0"/>
              </a:rPr>
              <a:t>”</a:t>
            </a:r>
            <a:r>
              <a:rPr lang="en-US" sz="2400">
                <a:solidFill>
                  <a:schemeClr val="tx1"/>
                </a:solidFill>
                <a:ea typeface="ＭＳ Ｐゴシック" charset="0"/>
                <a:cs typeface="Gill Sans" charset="0"/>
              </a:rPr>
              <a:t> of 1988, which allowed individual bishops to establish places where Mass could be said using the 1962 Missal. It granted greater freedom to use the Tridentine liturgy in its 1962 form, stating that all priests may freely celebrate Mass with the 1962 Missal privately, without having to ask for permission from anyone. It also provided that pastors (parish priests) and rectors of churches should willingly accept requests from stable groups who adhere to the preceding liturgical tradition ("ubi coetus fidelium traditioni liturgicae antecedenti adhaerentium continenter exsistit" - Article 5) for permission for a qualified priest to celebrate Mass for them using the 1962 Missal, and should "ensure that the welfare of these faithful harmonises with the ordinary pastoral care of the parish, under the guidance of the bishop". (the Society of St. Pius X.)Each Catholic priest of the Latin rite may use the Roman Missal published by Bl. Pope John XXIII in 1962, or the Roman Missal promulgated by Pope Paul VI in 1970, and may do so on any day with the exception of the Easter Triduum.</a:t>
            </a:r>
          </a:p>
        </p:txBody>
      </p:sp>
      <p:sp>
        <p:nvSpPr>
          <p:cNvPr id="33794" name="Rectangle 2"/>
          <p:cNvSpPr>
            <a:spLocks/>
          </p:cNvSpPr>
          <p:nvPr/>
        </p:nvSpPr>
        <p:spPr bwMode="auto">
          <a:xfrm>
            <a:off x="1549400" y="8877300"/>
            <a:ext cx="10210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2300" u="sng">
                <a:solidFill>
                  <a:schemeClr val="tx1"/>
                </a:solidFill>
                <a:ea typeface="ＭＳ Ｐゴシック" charset="0"/>
                <a:cs typeface="Gill Sans" charset="0"/>
                <a:hlinkClick r:id="rId2"/>
              </a:rPr>
              <a:t>http://www.preces-latinae.org/thesaurus/Introductio/Popes.html</a:t>
            </a:r>
            <a:endParaRPr lang="en-US" sz="2300" u="sng">
              <a:solidFill>
                <a:schemeClr val="tx1"/>
              </a:solidFill>
              <a:ea typeface="ＭＳ Ｐゴシック" charset="0"/>
              <a:cs typeface="Gill Sans" charset="0"/>
            </a:endParaRP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230313"/>
            <a:ext cx="11506200" cy="729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2933700" y="1473200"/>
            <a:ext cx="8089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3600" b="1">
                <a:solidFill>
                  <a:schemeClr val="tx1"/>
                </a:solidFill>
                <a:latin typeface="Times" charset="0"/>
                <a:ea typeface="ＭＳ Ｐゴシック" charset="0"/>
                <a:cs typeface="Times" charset="0"/>
                <a:sym typeface="Times" charset="0"/>
              </a:rPr>
              <a:t>The principle reasons in favor of Latin as the official language of Catholic Church</a:t>
            </a:r>
          </a:p>
          <a:p>
            <a:pPr algn="l"/>
            <a:r>
              <a:rPr lang="en-US" sz="2500" b="1">
                <a:solidFill>
                  <a:schemeClr val="tx1"/>
                </a:solidFill>
                <a:latin typeface="Times" charset="0"/>
                <a:ea typeface="ＭＳ Ｐゴシック" charset="0"/>
                <a:cs typeface="Times" charset="0"/>
                <a:sym typeface="Times" charset="0"/>
              </a:rPr>
              <a:t>By Raymond Taouk </a:t>
            </a:r>
          </a:p>
          <a:p>
            <a:pPr algn="l"/>
            <a:r>
              <a:rPr lang="en-US" sz="1900" b="1">
                <a:solidFill>
                  <a:schemeClr val="tx1"/>
                </a:solidFill>
                <a:latin typeface="Times" charset="0"/>
                <a:ea typeface="ＭＳ Ｐゴシック" charset="0"/>
                <a:cs typeface="Times" charset="0"/>
                <a:sym typeface="Times" charset="0"/>
              </a:rPr>
              <a:t>(CATHOLIC APOLOGETICS INFORMATION, Australia)</a:t>
            </a:r>
          </a:p>
          <a:p>
            <a:pPr algn="l"/>
            <a:endParaRPr lang="en-US" sz="3000" b="1">
              <a:solidFill>
                <a:schemeClr val="tx1"/>
              </a:solidFill>
              <a:latin typeface="Times" charset="0"/>
              <a:ea typeface="ＭＳ Ｐゴシック" charset="0"/>
              <a:cs typeface="Times" charset="0"/>
              <a:sym typeface="Times" charset="0"/>
            </a:endParaRPr>
          </a:p>
          <a:p>
            <a:pPr algn="l"/>
            <a:r>
              <a:rPr lang="en-US" sz="3000" b="1" i="1">
                <a:solidFill>
                  <a:schemeClr val="tx1"/>
                </a:solidFill>
                <a:latin typeface="Times" charset="0"/>
                <a:ea typeface="ＭＳ Ｐゴシック" charset="0"/>
                <a:cs typeface="Times" charset="0"/>
                <a:sym typeface="Times" charset="0"/>
              </a:rPr>
              <a:t>1: The concern for dogmatic unity.</a:t>
            </a:r>
          </a:p>
          <a:p>
            <a:pPr algn="l"/>
            <a:r>
              <a:rPr lang="en-US" sz="3000" b="1" i="1">
                <a:solidFill>
                  <a:schemeClr val="tx1"/>
                </a:solidFill>
                <a:latin typeface="Times" charset="0"/>
                <a:ea typeface="ＭＳ Ｐゴシック" charset="0"/>
                <a:cs typeface="Times" charset="0"/>
                <a:sym typeface="Times" charset="0"/>
              </a:rPr>
              <a:t>2: The concern for stability.</a:t>
            </a:r>
          </a:p>
          <a:p>
            <a:pPr algn="l"/>
            <a:r>
              <a:rPr lang="en-US" sz="3000" b="1" i="1">
                <a:solidFill>
                  <a:schemeClr val="tx1"/>
                </a:solidFill>
                <a:latin typeface="Times" charset="0"/>
                <a:ea typeface="ＭＳ Ｐゴシック" charset="0"/>
                <a:cs typeface="Times" charset="0"/>
                <a:sym typeface="Times" charset="0"/>
              </a:rPr>
              <a:t>3: The concern for Tradition.</a:t>
            </a:r>
          </a:p>
          <a:p>
            <a:pPr algn="l"/>
            <a:r>
              <a:rPr lang="en-US" sz="3000" b="1" i="1">
                <a:solidFill>
                  <a:schemeClr val="tx1"/>
                </a:solidFill>
                <a:latin typeface="Times" charset="0"/>
                <a:ea typeface="ＭＳ Ｐゴシック" charset="0"/>
                <a:cs typeface="Times" charset="0"/>
                <a:sym typeface="Times" charset="0"/>
              </a:rPr>
              <a:t>4: The concern for universality.</a:t>
            </a:r>
          </a:p>
          <a:p>
            <a:pPr algn="l"/>
            <a:r>
              <a:rPr lang="en-US" sz="3000" b="1" i="1">
                <a:solidFill>
                  <a:schemeClr val="tx1"/>
                </a:solidFill>
                <a:latin typeface="Times" charset="0"/>
                <a:ea typeface="ＭＳ Ｐゴシック" charset="0"/>
                <a:cs typeface="Times" charset="0"/>
                <a:sym typeface="Times" charset="0"/>
              </a:rPr>
              <a:t>5: Latin has many linguistic qualities.</a:t>
            </a:r>
          </a:p>
          <a:p>
            <a:pPr algn="l"/>
            <a:r>
              <a:rPr lang="en-US" sz="3000" b="1">
                <a:solidFill>
                  <a:schemeClr val="tx1"/>
                </a:solidFill>
                <a:latin typeface="Times" charset="0"/>
                <a:ea typeface="ＭＳ Ｐゴシック" charset="0"/>
                <a:cs typeface="Times" charset="0"/>
                <a:sym typeface="Times" charset="0"/>
              </a:rPr>
              <a:t>6:</a:t>
            </a:r>
            <a:r>
              <a:rPr lang="en-US" sz="3000" b="1" i="1">
                <a:solidFill>
                  <a:schemeClr val="tx1"/>
                </a:solidFill>
                <a:latin typeface="Times" charset="0"/>
                <a:ea typeface="ＭＳ Ｐゴシック" charset="0"/>
                <a:cs typeface="Times" charset="0"/>
                <a:sym typeface="Times" charset="0"/>
              </a:rPr>
              <a:t>Variety of Languages is the result of Sin.</a:t>
            </a:r>
          </a:p>
        </p:txBody>
      </p:sp>
      <p:sp>
        <p:nvSpPr>
          <p:cNvPr id="34818" name="Rectangle 2"/>
          <p:cNvSpPr>
            <a:spLocks/>
          </p:cNvSpPr>
          <p:nvPr/>
        </p:nvSpPr>
        <p:spPr bwMode="auto">
          <a:xfrm>
            <a:off x="3430588" y="7499350"/>
            <a:ext cx="7100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2300" u="sng">
                <a:solidFill>
                  <a:schemeClr val="tx1"/>
                </a:solidFill>
                <a:ea typeface="ＭＳ Ｐゴシック" charset="0"/>
                <a:cs typeface="Gill Sans" charset="0"/>
                <a:hlinkClick r:id="rId2"/>
              </a:rPr>
              <a:t>http://www.catholicapologetics.info/languages/why/latin.htm</a:t>
            </a:r>
            <a:endParaRPr lang="en-US" sz="2300" u="sng">
              <a:solidFill>
                <a:schemeClr val="tx1"/>
              </a:solidFill>
              <a:ea typeface="ＭＳ Ｐゴシック" charset="0"/>
              <a:cs typeface="Gill Sans" charset="0"/>
            </a:endParaRPr>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p:cNvSpPr>
          <p:nvPr/>
        </p:nvSpPr>
        <p:spPr bwMode="auto">
          <a:xfrm>
            <a:off x="3956050" y="3886200"/>
            <a:ext cx="5081588"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Gill Sans" charset="0"/>
              </a:rPr>
              <a:t>modern fashion brands</a:t>
            </a:r>
          </a:p>
          <a:p>
            <a:r>
              <a:rPr lang="en-US">
                <a:solidFill>
                  <a:schemeClr val="tx1"/>
                </a:solidFill>
                <a:ea typeface="ＭＳ Ｐゴシック" charset="0"/>
                <a:cs typeface="Gill Sans" charset="0"/>
              </a:rPr>
              <a:t>and</a:t>
            </a:r>
          </a:p>
          <a:p>
            <a:r>
              <a:rPr lang="en-US">
                <a:solidFill>
                  <a:schemeClr val="tx1"/>
                </a:solidFill>
                <a:ea typeface="ＭＳ Ｐゴシック" charset="0"/>
                <a:cs typeface="Gill Sans" charset="0"/>
              </a:rPr>
              <a:t>old Latin sayings</a:t>
            </a:r>
          </a:p>
        </p:txBody>
      </p:sp>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63600"/>
            <a:ext cx="11493500" cy="80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168400"/>
            <a:ext cx="12065000" cy="740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473115"/>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1858922" y="3817719"/>
            <a:ext cx="903454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dirty="0">
                <a:solidFill>
                  <a:schemeClr val="tx1"/>
                </a:solidFill>
                <a:ea typeface="ＭＳ Ｐゴシック" charset="0"/>
                <a:cs typeface="Gill Sans" charset="0"/>
              </a:rPr>
              <a:t>Si </a:t>
            </a:r>
            <a:r>
              <a:rPr lang="en-US" dirty="0" err="1">
                <a:solidFill>
                  <a:schemeClr val="tx1"/>
                </a:solidFill>
                <a:ea typeface="ＭＳ Ｐゴシック" charset="0"/>
                <a:cs typeface="Gill Sans" charset="0"/>
              </a:rPr>
              <a:t>deus</a:t>
            </a:r>
            <a:r>
              <a:rPr lang="en-US" dirty="0">
                <a:solidFill>
                  <a:schemeClr val="tx1"/>
                </a:solidFill>
                <a:ea typeface="ＭＳ Ｐゴシック" charset="0"/>
                <a:cs typeface="Gill Sans" charset="0"/>
              </a:rPr>
              <a:t> </a:t>
            </a:r>
            <a:r>
              <a:rPr lang="en-US" dirty="0" err="1">
                <a:solidFill>
                  <a:schemeClr val="tx1"/>
                </a:solidFill>
                <a:ea typeface="ＭＳ Ｐゴシック" charset="0"/>
                <a:cs typeface="Gill Sans" charset="0"/>
              </a:rPr>
              <a:t>est</a:t>
            </a:r>
            <a:r>
              <a:rPr lang="en-US" dirty="0">
                <a:solidFill>
                  <a:schemeClr val="tx1"/>
                </a:solidFill>
                <a:ea typeface="ＭＳ Ｐゴシック" charset="0"/>
                <a:cs typeface="Gill Sans" charset="0"/>
              </a:rPr>
              <a:t>, </a:t>
            </a:r>
            <a:r>
              <a:rPr lang="en-US" dirty="0" err="1">
                <a:solidFill>
                  <a:schemeClr val="tx1"/>
                </a:solidFill>
                <a:ea typeface="ＭＳ Ｐゴシック" charset="0"/>
                <a:cs typeface="Gill Sans" charset="0"/>
              </a:rPr>
              <a:t>unde</a:t>
            </a:r>
            <a:r>
              <a:rPr lang="en-US" dirty="0">
                <a:solidFill>
                  <a:schemeClr val="tx1"/>
                </a:solidFill>
                <a:ea typeface="ＭＳ Ｐゴシック" charset="0"/>
                <a:cs typeface="Gill Sans" charset="0"/>
              </a:rPr>
              <a:t> </a:t>
            </a:r>
            <a:r>
              <a:rPr lang="en-US" dirty="0" err="1">
                <a:solidFill>
                  <a:schemeClr val="tx1"/>
                </a:solidFill>
                <a:ea typeface="ＭＳ Ｐゴシック" charset="0"/>
                <a:cs typeface="Gill Sans" charset="0"/>
              </a:rPr>
              <a:t>malum</a:t>
            </a:r>
            <a:r>
              <a:rPr lang="en-US" dirty="0">
                <a:solidFill>
                  <a:schemeClr val="tx1"/>
                </a:solidFill>
                <a:ea typeface="ＭＳ Ｐゴシック" charset="0"/>
                <a:cs typeface="Gill Sans" charset="0"/>
              </a:rPr>
              <a:t>? </a:t>
            </a:r>
            <a:endParaRPr lang="en-US" dirty="0" smtClean="0">
              <a:solidFill>
                <a:schemeClr val="tx1"/>
              </a:solidFill>
              <a:ea typeface="ＭＳ Ｐゴシック" charset="0"/>
              <a:cs typeface="Gill Sans" charset="0"/>
            </a:endParaRPr>
          </a:p>
          <a:p>
            <a:r>
              <a:rPr lang="en-US" dirty="0" smtClean="0">
                <a:solidFill>
                  <a:schemeClr val="tx1"/>
                </a:solidFill>
                <a:ea typeface="ＭＳ Ｐゴシック" charset="0"/>
                <a:cs typeface="Gill Sans" charset="0"/>
              </a:rPr>
              <a:t>Si </a:t>
            </a:r>
            <a:r>
              <a:rPr lang="en-US" dirty="0">
                <a:solidFill>
                  <a:schemeClr val="tx1"/>
                </a:solidFill>
                <a:ea typeface="ＭＳ Ｐゴシック" charset="0"/>
                <a:cs typeface="Gill Sans" charset="0"/>
              </a:rPr>
              <a:t>non </a:t>
            </a:r>
            <a:r>
              <a:rPr lang="en-US" dirty="0" err="1">
                <a:solidFill>
                  <a:schemeClr val="tx1"/>
                </a:solidFill>
                <a:ea typeface="ＭＳ Ｐゴシック" charset="0"/>
                <a:cs typeface="Gill Sans" charset="0"/>
              </a:rPr>
              <a:t>est</a:t>
            </a:r>
            <a:r>
              <a:rPr lang="en-US" dirty="0">
                <a:solidFill>
                  <a:schemeClr val="tx1"/>
                </a:solidFill>
                <a:ea typeface="ＭＳ Ｐゴシック" charset="0"/>
                <a:cs typeface="Gill Sans" charset="0"/>
              </a:rPr>
              <a:t>, </a:t>
            </a:r>
            <a:r>
              <a:rPr lang="en-US" dirty="0" err="1">
                <a:solidFill>
                  <a:schemeClr val="tx1"/>
                </a:solidFill>
                <a:ea typeface="ＭＳ Ｐゴシック" charset="0"/>
                <a:cs typeface="Gill Sans" charset="0"/>
              </a:rPr>
              <a:t>unde</a:t>
            </a:r>
            <a:r>
              <a:rPr lang="en-US" dirty="0">
                <a:solidFill>
                  <a:schemeClr val="tx1"/>
                </a:solidFill>
                <a:ea typeface="ＭＳ Ｐゴシック" charset="0"/>
                <a:cs typeface="Gill Sans" charset="0"/>
              </a:rPr>
              <a:t> </a:t>
            </a:r>
            <a:r>
              <a:rPr lang="en-US" dirty="0" err="1">
                <a:solidFill>
                  <a:schemeClr val="tx1"/>
                </a:solidFill>
                <a:ea typeface="ＭＳ Ｐゴシック" charset="0"/>
                <a:cs typeface="Gill Sans" charset="0"/>
              </a:rPr>
              <a:t>bonum</a:t>
            </a:r>
            <a:r>
              <a:rPr lang="en-US" dirty="0">
                <a:solidFill>
                  <a:schemeClr val="tx1"/>
                </a:solidFill>
                <a:ea typeface="ＭＳ Ｐゴシック" charset="0"/>
                <a:cs typeface="Gill Sans" charset="0"/>
              </a:rPr>
              <a:t>?</a:t>
            </a:r>
            <a:r>
              <a:rPr lang="en-US" sz="3500" dirty="0">
                <a:solidFill>
                  <a:schemeClr val="tx1"/>
                </a:solidFill>
                <a:ea typeface="ＭＳ Ｐゴシック" charset="0"/>
                <a:cs typeface="Gill Sans" charset="0"/>
              </a:rPr>
              <a:t>- Boethius (480-524)</a:t>
            </a:r>
          </a:p>
        </p:txBody>
      </p:sp>
    </p:spTree>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p:cNvSpPr>
          <p:nvPr/>
        </p:nvSpPr>
        <p:spPr bwMode="auto">
          <a:xfrm>
            <a:off x="3458382" y="3208456"/>
            <a:ext cx="609121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dirty="0" err="1">
                <a:solidFill>
                  <a:schemeClr val="tx1"/>
                </a:solidFill>
                <a:ea typeface="ＭＳ Ｐゴシック" charset="0"/>
                <a:cs typeface="Gill Sans" charset="0"/>
              </a:rPr>
              <a:t>sint</a:t>
            </a:r>
            <a:r>
              <a:rPr lang="en-US" dirty="0">
                <a:solidFill>
                  <a:schemeClr val="tx1"/>
                </a:solidFill>
                <a:ea typeface="ＭＳ Ｐゴシック" charset="0"/>
                <a:cs typeface="Gill Sans" charset="0"/>
              </a:rPr>
              <a:t> </a:t>
            </a:r>
            <a:r>
              <a:rPr lang="en-US" dirty="0" err="1">
                <a:solidFill>
                  <a:schemeClr val="tx1"/>
                </a:solidFill>
                <a:ea typeface="ＭＳ Ｐゴシック" charset="0"/>
                <a:cs typeface="Gill Sans" charset="0"/>
              </a:rPr>
              <a:t>ut</a:t>
            </a:r>
            <a:r>
              <a:rPr lang="en-US" dirty="0">
                <a:solidFill>
                  <a:schemeClr val="tx1"/>
                </a:solidFill>
                <a:ea typeface="ＭＳ Ｐゴシック" charset="0"/>
                <a:cs typeface="Gill Sans" charset="0"/>
              </a:rPr>
              <a:t> </a:t>
            </a:r>
            <a:r>
              <a:rPr lang="en-US" dirty="0" err="1">
                <a:solidFill>
                  <a:schemeClr val="tx1"/>
                </a:solidFill>
                <a:ea typeface="ＭＳ Ｐゴシック" charset="0"/>
                <a:cs typeface="Gill Sans" charset="0"/>
              </a:rPr>
              <a:t>sunt</a:t>
            </a:r>
            <a:r>
              <a:rPr lang="en-US" dirty="0">
                <a:solidFill>
                  <a:schemeClr val="tx1"/>
                </a:solidFill>
                <a:ea typeface="ＭＳ Ｐゴシック" charset="0"/>
                <a:cs typeface="Gill Sans" charset="0"/>
              </a:rPr>
              <a:t>, </a:t>
            </a:r>
            <a:r>
              <a:rPr lang="en-US" dirty="0" err="1">
                <a:solidFill>
                  <a:schemeClr val="tx1"/>
                </a:solidFill>
                <a:ea typeface="ＭＳ Ｐゴシック" charset="0"/>
                <a:cs typeface="Gill Sans" charset="0"/>
              </a:rPr>
              <a:t>aut</a:t>
            </a:r>
            <a:r>
              <a:rPr lang="en-US" dirty="0">
                <a:solidFill>
                  <a:schemeClr val="tx1"/>
                </a:solidFill>
                <a:ea typeface="ＭＳ Ｐゴシック" charset="0"/>
                <a:cs typeface="Gill Sans" charset="0"/>
              </a:rPr>
              <a:t> non </a:t>
            </a:r>
            <a:r>
              <a:rPr lang="en-US" dirty="0" err="1">
                <a:solidFill>
                  <a:schemeClr val="tx1"/>
                </a:solidFill>
                <a:ea typeface="ＭＳ Ｐゴシック" charset="0"/>
                <a:cs typeface="Gill Sans" charset="0"/>
              </a:rPr>
              <a:t>sint</a:t>
            </a:r>
            <a:endParaRPr lang="en-US" dirty="0">
              <a:solidFill>
                <a:schemeClr val="tx1"/>
              </a:solidFill>
              <a:ea typeface="ＭＳ Ｐゴシック" charset="0"/>
              <a:cs typeface="Gill Sans" charset="0"/>
            </a:endParaRPr>
          </a:p>
          <a:p>
            <a:r>
              <a:rPr lang="en-US" sz="2900" dirty="0">
                <a:solidFill>
                  <a:schemeClr val="tx1"/>
                </a:solidFill>
                <a:ea typeface="ＭＳ Ｐゴシック" charset="0"/>
                <a:cs typeface="Gill Sans" charset="0"/>
              </a:rPr>
              <a:t>- Lorenzo Ricci (1703-1775)</a:t>
            </a:r>
          </a:p>
          <a:p>
            <a:endParaRPr lang="en-US" sz="2900" dirty="0">
              <a:solidFill>
                <a:schemeClr val="tx1"/>
              </a:solidFill>
              <a:ea typeface="ＭＳ Ｐゴシック" charset="0"/>
              <a:cs typeface="Gill Sans" charset="0"/>
            </a:endParaRPr>
          </a:p>
          <a:p>
            <a:r>
              <a:rPr lang="en-US" sz="2900" i="1" dirty="0">
                <a:solidFill>
                  <a:schemeClr val="tx1"/>
                </a:solidFill>
                <a:ea typeface="ＭＳ Ｐゴシック" charset="0"/>
                <a:cs typeface="Gill Sans" charset="0"/>
              </a:rPr>
              <a:t>expulsion of Jesuits</a:t>
            </a:r>
            <a:r>
              <a:rPr lang="en-US" sz="2900" dirty="0">
                <a:solidFill>
                  <a:schemeClr val="tx1"/>
                </a:solidFill>
                <a:ea typeface="ＭＳ Ｐゴシック" charset="0"/>
                <a:cs typeface="Gill Sans" charset="0"/>
              </a:rPr>
              <a:t> from Portugal in 1758, </a:t>
            </a:r>
            <a:endParaRPr lang="en-US" sz="2900" dirty="0" smtClean="0">
              <a:solidFill>
                <a:schemeClr val="tx1"/>
              </a:solidFill>
              <a:ea typeface="ＭＳ Ｐゴシック" charset="0"/>
              <a:cs typeface="Gill Sans" charset="0"/>
            </a:endParaRPr>
          </a:p>
          <a:p>
            <a:r>
              <a:rPr lang="en-US" sz="2900" dirty="0" smtClean="0">
                <a:solidFill>
                  <a:schemeClr val="tx1"/>
                </a:solidFill>
                <a:ea typeface="ＭＳ Ｐゴシック" charset="0"/>
                <a:cs typeface="Gill Sans" charset="0"/>
              </a:rPr>
              <a:t>from </a:t>
            </a:r>
            <a:r>
              <a:rPr lang="en-US" sz="2900" dirty="0">
                <a:solidFill>
                  <a:schemeClr val="tx1"/>
                </a:solidFill>
                <a:ea typeface="ＭＳ Ｐゴシック" charset="0"/>
                <a:cs typeface="Gill Sans" charset="0"/>
              </a:rPr>
              <a:t>France in 1764from Spain in 1767</a:t>
            </a:r>
          </a:p>
          <a:p>
            <a:r>
              <a:rPr lang="en-US" sz="2900" i="1" dirty="0">
                <a:solidFill>
                  <a:schemeClr val="tx1"/>
                </a:solidFill>
                <a:ea typeface="ＭＳ Ｐゴシック" charset="0"/>
                <a:cs typeface="Gill Sans" charset="0"/>
              </a:rPr>
              <a:t>suppression of Jesuits</a:t>
            </a:r>
            <a:r>
              <a:rPr lang="en-US" sz="2900" dirty="0">
                <a:solidFill>
                  <a:schemeClr val="tx1"/>
                </a:solidFill>
                <a:ea typeface="ＭＳ Ｐゴシック" charset="0"/>
                <a:cs typeface="Gill Sans" charset="0"/>
              </a:rPr>
              <a:t> </a:t>
            </a:r>
          </a:p>
          <a:p>
            <a:r>
              <a:rPr lang="en-US" sz="2900" dirty="0">
                <a:solidFill>
                  <a:schemeClr val="tx1"/>
                </a:solidFill>
                <a:ea typeface="ＭＳ Ｐゴシック" charset="0"/>
                <a:cs typeface="Gill Sans" charset="0"/>
              </a:rPr>
              <a:t>by Clement XIV in 1773</a:t>
            </a:r>
          </a:p>
        </p:txBody>
      </p:sp>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p:cNvSpPr>
          <p:nvPr/>
        </p:nvSpPr>
        <p:spPr bwMode="auto">
          <a:xfrm>
            <a:off x="5537200" y="4394200"/>
            <a:ext cx="50165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ja-JP" altLang="en-US" sz="2500">
                <a:solidFill>
                  <a:schemeClr val="tx1"/>
                </a:solidFill>
              </a:rPr>
              <a:t>馬建忠著的</a:t>
            </a:r>
            <a:r>
              <a:rPr lang="en-US" sz="2500">
                <a:solidFill>
                  <a:schemeClr val="tx1"/>
                </a:solidFill>
              </a:rPr>
              <a:t>《</a:t>
            </a:r>
            <a:r>
              <a:rPr lang="ja-JP" altLang="en-US" sz="2500">
                <a:solidFill>
                  <a:schemeClr val="tx1"/>
                </a:solidFill>
              </a:rPr>
              <a:t>馬氏文通</a:t>
            </a:r>
            <a:r>
              <a:rPr lang="en-US" sz="2500">
                <a:solidFill>
                  <a:schemeClr val="tx1"/>
                </a:solidFill>
              </a:rPr>
              <a:t>》</a:t>
            </a:r>
            <a:r>
              <a:rPr lang="ja-JP" altLang="en-US" sz="2500">
                <a:solidFill>
                  <a:schemeClr val="tx1"/>
                </a:solidFill>
              </a:rPr>
              <a:t>（</a:t>
            </a:r>
            <a:r>
              <a:rPr lang="en-US" sz="2500">
                <a:solidFill>
                  <a:schemeClr val="tx1"/>
                </a:solidFill>
              </a:rPr>
              <a:t>1898</a:t>
            </a:r>
            <a:r>
              <a:rPr lang="ja-JP" altLang="en-US" sz="2500">
                <a:solidFill>
                  <a:schemeClr val="tx1"/>
                </a:solidFill>
              </a:rPr>
              <a:t>年出版，）是中國關於漢語語法的第一部系統性著作，開建了中國的語法學。是馬建忠參照</a:t>
            </a:r>
            <a:r>
              <a:rPr lang="ja-JP" altLang="en-US" sz="2500">
                <a:solidFill>
                  <a:srgbClr val="FF00FF"/>
                </a:solidFill>
              </a:rPr>
              <a:t>拉丁語法</a:t>
            </a:r>
            <a:r>
              <a:rPr lang="ja-JP" altLang="en-US" sz="2500">
                <a:solidFill>
                  <a:schemeClr val="tx1"/>
                </a:solidFill>
              </a:rPr>
              <a:t>體系，及中國關於虛字的一些說法所創建的一套漢語語法體系。</a:t>
            </a:r>
            <a:endParaRPr lang="en-US" sz="2500">
              <a:solidFill>
                <a:schemeClr val="tx1"/>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l="462" t="2495" r="668" b="5263"/>
          <a:stretch>
            <a:fillRect/>
          </a:stretch>
        </p:blipFill>
        <p:spPr bwMode="auto">
          <a:xfrm rot="5435676">
            <a:off x="836613" y="3043238"/>
            <a:ext cx="55499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1987" name="Rectangle 3"/>
          <p:cNvSpPr>
            <a:spLocks/>
          </p:cNvSpPr>
          <p:nvPr/>
        </p:nvSpPr>
        <p:spPr bwMode="auto">
          <a:xfrm>
            <a:off x="4610100" y="1231900"/>
            <a:ext cx="4381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a:solidFill>
                  <a:schemeClr val="tx1"/>
                </a:solidFill>
              </a:rPr>
              <a:t>中華文化與拉丁語</a:t>
            </a:r>
            <a:endParaRPr lang="en-US">
              <a:solidFill>
                <a:schemeClr val="tx1"/>
              </a:solidFill>
            </a:endParaRPr>
          </a:p>
        </p:txBody>
      </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p:cNvSpPr>
          <p:nvPr/>
        </p:nvSpPr>
        <p:spPr bwMode="auto">
          <a:xfrm>
            <a:off x="4724400" y="2597150"/>
            <a:ext cx="33147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600" dirty="0">
                <a:solidFill>
                  <a:schemeClr val="tx1"/>
                </a:solidFill>
              </a:rPr>
              <a:t>主題／主語</a:t>
            </a:r>
            <a:endParaRPr lang="en-US" sz="3600" dirty="0">
              <a:solidFill>
                <a:schemeClr val="tx1"/>
              </a:solidFill>
            </a:endParaRPr>
          </a:p>
          <a:p>
            <a:r>
              <a:rPr lang="ja-JP" altLang="en-US" sz="3600" dirty="0">
                <a:solidFill>
                  <a:schemeClr val="tx1"/>
                </a:solidFill>
              </a:rPr>
              <a:t>主格語／屈折語</a:t>
            </a:r>
            <a:endParaRPr lang="en-US" sz="3600" dirty="0">
              <a:solidFill>
                <a:schemeClr val="tx1"/>
              </a:solidFill>
            </a:endParaRPr>
          </a:p>
          <a:p>
            <a:r>
              <a:rPr lang="ja-JP" altLang="en-US" sz="3600" dirty="0">
                <a:solidFill>
                  <a:schemeClr val="tx1"/>
                </a:solidFill>
              </a:rPr>
              <a:t>孤立／綜合</a:t>
            </a:r>
            <a:endParaRPr lang="en-US" sz="3600" dirty="0">
              <a:solidFill>
                <a:schemeClr val="tx1"/>
              </a:solidFill>
            </a:endParaRPr>
          </a:p>
          <a:p>
            <a:r>
              <a:rPr lang="ja-JP" altLang="en-US" sz="3600" dirty="0">
                <a:solidFill>
                  <a:schemeClr val="tx1"/>
                </a:solidFill>
              </a:rPr>
              <a:t>語素／表音</a:t>
            </a:r>
            <a:endParaRPr lang="en-US" sz="3600" dirty="0">
              <a:solidFill>
                <a:schemeClr val="tx1"/>
              </a:solidFill>
            </a:endParaRPr>
          </a:p>
        </p:txBody>
      </p:sp>
      <p:sp>
        <p:nvSpPr>
          <p:cNvPr id="43010" name="Rectangle 2"/>
          <p:cNvSpPr>
            <a:spLocks/>
          </p:cNvSpPr>
          <p:nvPr/>
        </p:nvSpPr>
        <p:spPr bwMode="auto">
          <a:xfrm>
            <a:off x="4191000" y="6223000"/>
            <a:ext cx="4381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a:solidFill>
                  <a:schemeClr val="tx1"/>
                </a:solidFill>
              </a:rPr>
              <a:t>教會／文化／語言</a:t>
            </a:r>
            <a:endParaRPr lang="en-US">
              <a:solidFill>
                <a:schemeClr val="tx1"/>
              </a:solidFill>
            </a:endParaRPr>
          </a:p>
        </p:txBody>
      </p:sp>
      <p:sp>
        <p:nvSpPr>
          <p:cNvPr id="43011" name="Rectangle 3"/>
          <p:cNvSpPr>
            <a:spLocks/>
          </p:cNvSpPr>
          <p:nvPr/>
        </p:nvSpPr>
        <p:spPr bwMode="auto">
          <a:xfrm>
            <a:off x="4610100" y="1231900"/>
            <a:ext cx="4381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a:solidFill>
                  <a:schemeClr val="tx1"/>
                </a:solidFill>
              </a:rPr>
              <a:t>中華文化與拉丁語</a:t>
            </a:r>
            <a:endParaRPr lang="en-US">
              <a:solidFill>
                <a:schemeClr val="tx1"/>
              </a:solidFill>
            </a:endParaRPr>
          </a:p>
        </p:txBody>
      </p:sp>
    </p:spTree>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p:cNvSpPr>
          <p:nvPr/>
        </p:nvSpPr>
        <p:spPr bwMode="auto">
          <a:xfrm>
            <a:off x="1727200" y="2971800"/>
            <a:ext cx="95488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sz="3000">
                <a:solidFill>
                  <a:schemeClr val="tx1"/>
                </a:solidFill>
                <a:ea typeface="ＭＳ Ｐゴシック" charset="0"/>
                <a:cs typeface="Gill Sans" charset="0"/>
              </a:rPr>
              <a:t>Ref:</a:t>
            </a:r>
          </a:p>
          <a:p>
            <a:pPr algn="l"/>
            <a:r>
              <a:rPr lang="en-US" sz="3000">
                <a:solidFill>
                  <a:schemeClr val="tx1"/>
                </a:solidFill>
                <a:ea typeface="ＭＳ Ｐゴシック" charset="0"/>
                <a:cs typeface="Gill Sans" charset="0"/>
              </a:rPr>
              <a:t>Reginald Foster O.C.D. (born 1939 in Milwaukee, Wisconsin) </a:t>
            </a:r>
          </a:p>
          <a:p>
            <a:pPr algn="l"/>
            <a:r>
              <a:rPr lang="en-US" sz="2400" u="sng">
                <a:solidFill>
                  <a:schemeClr val="tx1"/>
                </a:solidFill>
                <a:ea typeface="ＭＳ Ｐゴシック" charset="0"/>
                <a:cs typeface="Gill Sans" charset="0"/>
                <a:hlinkClick r:id="rId2"/>
              </a:rPr>
              <a:t>http://en.wikipedia.org/wiki/File:Reginald_Foster_in_Arpinum.jpg</a:t>
            </a:r>
            <a:endParaRPr lang="en-US" sz="2400">
              <a:solidFill>
                <a:schemeClr val="tx1"/>
              </a:solidFill>
              <a:ea typeface="ＭＳ Ｐゴシック" charset="0"/>
              <a:cs typeface="Gill Sans" charset="0"/>
            </a:endParaRPr>
          </a:p>
          <a:p>
            <a:pPr algn="l"/>
            <a:r>
              <a:rPr lang="en-US" sz="3000">
                <a:solidFill>
                  <a:schemeClr val="tx1"/>
                </a:solidFill>
                <a:ea typeface="ＭＳ Ｐゴシック" charset="0"/>
                <a:cs typeface="Gill Sans" charset="0"/>
              </a:rPr>
              <a:t>Oxford Latin Dictionary</a:t>
            </a:r>
          </a:p>
          <a:p>
            <a:pPr algn="l"/>
            <a:r>
              <a:rPr lang="en-US" sz="3000">
                <a:solidFill>
                  <a:schemeClr val="tx1"/>
                </a:solidFill>
                <a:ea typeface="ＭＳ Ｐゴシック" charset="0"/>
                <a:cs typeface="Gill Sans" charset="0"/>
              </a:rPr>
              <a:t>the Gildersleeve and Lodge Latin Grammar</a:t>
            </a:r>
          </a:p>
          <a:p>
            <a:pPr algn="l"/>
            <a:r>
              <a:rPr lang="en-US" sz="2300" u="sng">
                <a:solidFill>
                  <a:schemeClr val="tx1"/>
                </a:solidFill>
                <a:ea typeface="ＭＳ Ｐゴシック" charset="0"/>
                <a:cs typeface="Gill Sans" charset="0"/>
              </a:rPr>
              <a:t>http://thelatinlanguage.org</a:t>
            </a:r>
            <a:r>
              <a:rPr lang="en-US" sz="2300">
                <a:solidFill>
                  <a:schemeClr val="tx1"/>
                </a:solidFill>
                <a:ea typeface="ＭＳ Ｐゴシック" charset="0"/>
                <a:cs typeface="Gill Sans" charset="0"/>
              </a:rPr>
              <a:t>/</a:t>
            </a:r>
            <a:r>
              <a:rPr lang="en-US" sz="3000">
                <a:solidFill>
                  <a:schemeClr val="tx1"/>
                </a:solidFill>
                <a:ea typeface="ＭＳ Ｐゴシック" charset="0"/>
                <a:cs typeface="Gill Sans" charset="0"/>
              </a:rPr>
              <a:t>papal decrees</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0" y="736600"/>
            <a:ext cx="5262563" cy="73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0" name="Rectangle 2"/>
          <p:cNvSpPr>
            <a:spLocks/>
          </p:cNvSpPr>
          <p:nvPr/>
        </p:nvSpPr>
        <p:spPr bwMode="auto">
          <a:xfrm>
            <a:off x="1435100" y="1758950"/>
            <a:ext cx="2943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sz="3000">
                <a:solidFill>
                  <a:schemeClr val="tx1"/>
                </a:solidFill>
                <a:ea typeface="ＭＳ Ｐゴシック" charset="0"/>
                <a:cs typeface="Gill Sans" charset="0"/>
              </a:rPr>
              <a:t>papal coat of arms</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0" y="736600"/>
            <a:ext cx="5262563" cy="73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8434" name="Line 2"/>
          <p:cNvSpPr>
            <a:spLocks noChangeShapeType="1"/>
          </p:cNvSpPr>
          <p:nvPr/>
        </p:nvSpPr>
        <p:spPr bwMode="auto">
          <a:xfrm flipH="1">
            <a:off x="5632450" y="7531100"/>
            <a:ext cx="201613" cy="1025525"/>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35" name="Line 3"/>
          <p:cNvSpPr>
            <a:spLocks noChangeShapeType="1"/>
          </p:cNvSpPr>
          <p:nvPr/>
        </p:nvSpPr>
        <p:spPr bwMode="auto">
          <a:xfrm flipH="1">
            <a:off x="7099300" y="7531100"/>
            <a:ext cx="200025" cy="1025525"/>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36" name="Rectangle 4"/>
          <p:cNvSpPr>
            <a:spLocks/>
          </p:cNvSpPr>
          <p:nvPr/>
        </p:nvSpPr>
        <p:spPr bwMode="auto">
          <a:xfrm>
            <a:off x="1435100" y="1758950"/>
            <a:ext cx="2943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sz="3000">
                <a:solidFill>
                  <a:schemeClr val="tx1"/>
                </a:solidFill>
                <a:ea typeface="ＭＳ Ｐゴシック" charset="0"/>
                <a:cs typeface="Gill Sans" charset="0"/>
              </a:rPr>
              <a:t>papal coat of arms</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646113" y="7785100"/>
            <a:ext cx="12153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000" u="sng">
                <a:solidFill>
                  <a:schemeClr val="tx1"/>
                </a:solidFill>
                <a:ea typeface="ＭＳ Ｐゴシック" charset="0"/>
                <a:cs typeface="Gill Sans" charset="0"/>
                <a:hlinkClick r:id="rId2"/>
              </a:rPr>
              <a:t>http://www.youtube.com/watch?v=g-NJNSBNsyk&amp;feature=share&amp;list=PLJnf_DDTfIVCV0y0Bu6UxtO9_4fOUREba</a:t>
            </a:r>
            <a:endParaRPr lang="en-US" sz="2000" u="sng">
              <a:solidFill>
                <a:schemeClr val="tx1"/>
              </a:solidFill>
              <a:ea typeface="ＭＳ Ｐゴシック" charset="0"/>
              <a:cs typeface="Gill Sans"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2157413"/>
            <a:ext cx="9080500"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9459" name="Rectangle 3"/>
          <p:cNvSpPr>
            <a:spLocks/>
          </p:cNvSpPr>
          <p:nvPr/>
        </p:nvSpPr>
        <p:spPr bwMode="auto">
          <a:xfrm>
            <a:off x="1244600" y="1416050"/>
            <a:ext cx="2687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sz="3000">
                <a:solidFill>
                  <a:schemeClr val="tx1"/>
                </a:solidFill>
                <a:ea typeface="ＭＳ Ｐゴシック" charset="0"/>
                <a:cs typeface="Gill Sans" charset="0"/>
              </a:rPr>
              <a:t>papal resignation</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1041400" y="361950"/>
            <a:ext cx="10922000"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200">
                <a:solidFill>
                  <a:schemeClr val="tx1"/>
                </a:solidFill>
                <a:latin typeface="Times" charset="0"/>
                <a:ea typeface="ＭＳ Ｐゴシック" charset="0"/>
                <a:cs typeface="Times" charset="0"/>
                <a:sym typeface="Times" charset="0"/>
              </a:rPr>
              <a:t>Fratres carissimi</a:t>
            </a:r>
          </a:p>
          <a:p>
            <a:pPr algn="l"/>
            <a:r>
              <a:rPr lang="en-US" sz="2200">
                <a:solidFill>
                  <a:schemeClr val="tx1"/>
                </a:solidFill>
                <a:latin typeface="Times" charset="0"/>
                <a:ea typeface="ＭＳ Ｐゴシック" charset="0"/>
                <a:cs typeface="Times" charset="0"/>
                <a:sym typeface="Times" charset="0"/>
              </a:rPr>
              <a:t>Non solum propter tres canonizationes ad hoc Consistorium vos convocavi, sed etiam ut vobis decisionem magni momenti pro Ecclesiae vita communicem. Conscientia mea iterum atque iterum coram Deo explorata ad cognitionem certam perveni vires meas ingravescente aetate non iam aptas esse ad munus Petrinum aeque administrandum.</a:t>
            </a:r>
          </a:p>
          <a:p>
            <a:pPr algn="l"/>
            <a:endParaRPr lang="en-US" sz="2200">
              <a:solidFill>
                <a:schemeClr val="tx1"/>
              </a:solidFill>
              <a:latin typeface="Times" charset="0"/>
              <a:ea typeface="ＭＳ Ｐゴシック" charset="0"/>
              <a:cs typeface="Times" charset="0"/>
              <a:sym typeface="Times" charset="0"/>
            </a:endParaRPr>
          </a:p>
          <a:p>
            <a:pPr algn="l"/>
            <a:r>
              <a:rPr lang="en-US" sz="2200">
                <a:solidFill>
                  <a:schemeClr val="tx1"/>
                </a:solidFill>
                <a:latin typeface="Times" charset="0"/>
                <a:ea typeface="ＭＳ Ｐゴシック" charset="0"/>
                <a:cs typeface="Times" charset="0"/>
                <a:sym typeface="Times" charset="0"/>
              </a:rPr>
              <a:t>Bene conscius sum hoc munus secundum suam essentiam spiritualem non solum agendo et loquendo exsequi debere, sed non minus patiendo et orando. Attamen in mundo nostri temporis rapidis mutationibus subiecto et quaestionibus magni ponderis pro vita fidei perturbato ad navem Sancti Petri gubernandam et ad annuntiandum Evangelium etiam vigor quidam corporis et animae necessarius est, qui ultimis mensibus in me modo tali minuitur, ut incapacitatem meam ad ministerium mihi commissum bene administrandum agnoscere debeam. Quapropter bene conscius ponderis huius actus plena libertate declaro me ministerio Episcopi Romae, Successoris Sancti Petri, mihi per manus Cardinalium die 19 aprilis MMV commisso renuntiare ita ut a die 28 februarii MMXIII, hora 20, sedes Romae, sedes Sancti Petri vacet et Conclave ad eligendum novum Summum Pontificem ab his quibus competit convocandum esse.</a:t>
            </a:r>
          </a:p>
          <a:p>
            <a:pPr algn="l"/>
            <a:endParaRPr lang="en-US" sz="2200">
              <a:solidFill>
                <a:schemeClr val="tx1"/>
              </a:solidFill>
              <a:latin typeface="Times" charset="0"/>
              <a:ea typeface="ＭＳ Ｐゴシック" charset="0"/>
              <a:cs typeface="Times" charset="0"/>
              <a:sym typeface="Times" charset="0"/>
            </a:endParaRPr>
          </a:p>
          <a:p>
            <a:pPr algn="l"/>
            <a:r>
              <a:rPr lang="en-US" sz="2200">
                <a:solidFill>
                  <a:schemeClr val="tx1"/>
                </a:solidFill>
                <a:latin typeface="Times" charset="0"/>
                <a:ea typeface="ＭＳ Ｐゴシック" charset="0"/>
                <a:cs typeface="Times" charset="0"/>
                <a:sym typeface="Times" charset="0"/>
              </a:rPr>
              <a:t>Fratres carissimi, ex toto corde gratias ago vobis pro omni amore et labore, quo mecum pondus ministerii mei portastis et veniam peto pro omnibus defectibus meis. Nunc autem Sanctam Dei Ecclesiam curae Summi eius Pastoris, Domini nostri Iesu Christi confidimus sanctamque eius Matrem Mariam imploramus, ut patribus Cardinalibus in eligendo novo Summo Pontifice materna sua bonitate assistat. Quod ad me attinet etiam in futuro vita orationi dedicata Sanctae Ecclesiae Dei toto ex corde servire velim.</a:t>
            </a:r>
          </a:p>
          <a:p>
            <a:pPr algn="l"/>
            <a:endParaRPr lang="en-US" sz="2200">
              <a:solidFill>
                <a:schemeClr val="tx1"/>
              </a:solidFill>
              <a:latin typeface="Times" charset="0"/>
              <a:ea typeface="ＭＳ Ｐゴシック" charset="0"/>
              <a:cs typeface="Times" charset="0"/>
              <a:sym typeface="Times" charset="0"/>
            </a:endParaRPr>
          </a:p>
          <a:p>
            <a:pPr algn="l"/>
            <a:r>
              <a:rPr lang="en-US" sz="2200">
                <a:solidFill>
                  <a:schemeClr val="tx1"/>
                </a:solidFill>
                <a:latin typeface="Times" charset="0"/>
                <a:ea typeface="ＭＳ Ｐゴシック" charset="0"/>
                <a:cs typeface="Times" charset="0"/>
                <a:sym typeface="Times" charset="0"/>
              </a:rPr>
              <a:t>Ex Aedibus Vaticanis, die 10 mensis februarii MMXIII</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p:cNvSpPr>
          <p:nvPr/>
        </p:nvSpPr>
        <p:spPr bwMode="auto">
          <a:xfrm>
            <a:off x="1041400" y="361950"/>
            <a:ext cx="10922000"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200">
                <a:solidFill>
                  <a:schemeClr val="tx1"/>
                </a:solidFill>
                <a:latin typeface="Times" charset="0"/>
                <a:ea typeface="ＭＳ Ｐゴシック" charset="0"/>
                <a:cs typeface="Times" charset="0"/>
                <a:sym typeface="Times" charset="0"/>
              </a:rPr>
              <a:t>Fratres carissimi</a:t>
            </a:r>
          </a:p>
          <a:p>
            <a:pPr algn="l"/>
            <a:r>
              <a:rPr lang="en-US" sz="2200">
                <a:solidFill>
                  <a:schemeClr val="tx1"/>
                </a:solidFill>
                <a:latin typeface="Times" charset="0"/>
                <a:ea typeface="ＭＳ Ｐゴシック" charset="0"/>
                <a:cs typeface="Times" charset="0"/>
                <a:sym typeface="Times" charset="0"/>
              </a:rPr>
              <a:t>Non solum propter tres canonizationes ad hoc Consistorium vos convocavi, sed etiam ut vobis decisionem magni momenti </a:t>
            </a:r>
            <a:r>
              <a:rPr lang="en-US" sz="2200" b="1">
                <a:solidFill>
                  <a:srgbClr val="FF0000"/>
                </a:solidFill>
                <a:latin typeface="Times" charset="0"/>
                <a:ea typeface="ＭＳ Ｐゴシック" charset="0"/>
                <a:cs typeface="Times" charset="0"/>
                <a:sym typeface="Times" charset="0"/>
              </a:rPr>
              <a:t>pro</a:t>
            </a:r>
            <a:r>
              <a:rPr lang="en-US" sz="2200">
                <a:solidFill>
                  <a:schemeClr val="tx1"/>
                </a:solidFill>
                <a:latin typeface="Times" charset="0"/>
                <a:ea typeface="ＭＳ Ｐゴシック" charset="0"/>
                <a:cs typeface="Times" charset="0"/>
                <a:sym typeface="Times" charset="0"/>
              </a:rPr>
              <a:t> Ecclesiae </a:t>
            </a:r>
            <a:r>
              <a:rPr lang="en-US" sz="2200" b="1">
                <a:solidFill>
                  <a:srgbClr val="FF0000"/>
                </a:solidFill>
                <a:latin typeface="Times" charset="0"/>
                <a:ea typeface="ＭＳ Ｐゴシック" charset="0"/>
                <a:cs typeface="Times" charset="0"/>
                <a:sym typeface="Times" charset="0"/>
              </a:rPr>
              <a:t>vita</a:t>
            </a:r>
            <a:r>
              <a:rPr lang="en-US" sz="2200">
                <a:solidFill>
                  <a:schemeClr val="tx1"/>
                </a:solidFill>
                <a:latin typeface="Times" charset="0"/>
                <a:ea typeface="ＭＳ Ｐゴシック" charset="0"/>
                <a:cs typeface="Times" charset="0"/>
                <a:sym typeface="Times" charset="0"/>
              </a:rPr>
              <a:t> communicem. Conscientia mea iterum atque iterum coram Deo explorata ad cognitionem certam perveni vires meas ingravescente aetate non iam aptas esse ad munus Petrinum aeque administrandum.</a:t>
            </a:r>
          </a:p>
          <a:p>
            <a:pPr algn="l"/>
            <a:endParaRPr lang="en-US" sz="2200">
              <a:solidFill>
                <a:schemeClr val="tx1"/>
              </a:solidFill>
              <a:latin typeface="Times" charset="0"/>
              <a:ea typeface="ＭＳ Ｐゴシック" charset="0"/>
              <a:cs typeface="Times" charset="0"/>
              <a:sym typeface="Times" charset="0"/>
            </a:endParaRPr>
          </a:p>
          <a:p>
            <a:pPr algn="l"/>
            <a:r>
              <a:rPr lang="en-US" sz="2200">
                <a:solidFill>
                  <a:schemeClr val="tx1"/>
                </a:solidFill>
                <a:latin typeface="Times" charset="0"/>
                <a:ea typeface="ＭＳ Ｐゴシック" charset="0"/>
                <a:cs typeface="Times" charset="0"/>
                <a:sym typeface="Times" charset="0"/>
              </a:rPr>
              <a:t>Bene conscius sum hoc munus secundum suam essentiam spiritualem non solum agendo et loquendo exsequi debere, sed non minus patiendo et orando. Attamen in mundo nostri temporis rapidis mutationibus subiecto et quaestionibus magni ponderis pro vita fidei perturbato ad navem Sancti Petri gubernandam et ad annuntiandum Evangelium etiam vigor quidam corporis et animae necessarius est, qui ultimis mensibus in me modo tali minuitur, ut incapacitatem meam ad ministerium mihi commissum bene administrandum agnoscere debeam. Quapropter bene conscius ponderis huius actus plena libertate declaro me </a:t>
            </a:r>
            <a:r>
              <a:rPr lang="en-US" sz="2200" b="1">
                <a:solidFill>
                  <a:srgbClr val="FF0000"/>
                </a:solidFill>
                <a:latin typeface="Times" charset="0"/>
                <a:ea typeface="ＭＳ Ｐゴシック" charset="0"/>
                <a:cs typeface="Times" charset="0"/>
                <a:sym typeface="Times" charset="0"/>
              </a:rPr>
              <a:t>ministerio</a:t>
            </a:r>
            <a:r>
              <a:rPr lang="en-US" sz="2200">
                <a:solidFill>
                  <a:schemeClr val="tx1"/>
                </a:solidFill>
                <a:latin typeface="Times" charset="0"/>
                <a:ea typeface="ＭＳ Ｐゴシック" charset="0"/>
                <a:cs typeface="Times" charset="0"/>
                <a:sym typeface="Times" charset="0"/>
              </a:rPr>
              <a:t> Episcopi Romae, Successoris Sancti Petri, mihi per manus Cardinalium die 19 aprilis MMV </a:t>
            </a:r>
            <a:r>
              <a:rPr lang="en-US" sz="2200" b="1">
                <a:solidFill>
                  <a:srgbClr val="FF0000"/>
                </a:solidFill>
                <a:latin typeface="Times" charset="0"/>
                <a:ea typeface="ＭＳ Ｐゴシック" charset="0"/>
                <a:cs typeface="Times" charset="0"/>
                <a:sym typeface="Times" charset="0"/>
              </a:rPr>
              <a:t>commisso</a:t>
            </a:r>
            <a:r>
              <a:rPr lang="en-US" sz="2200">
                <a:solidFill>
                  <a:schemeClr val="tx1"/>
                </a:solidFill>
                <a:latin typeface="Times" charset="0"/>
                <a:ea typeface="ＭＳ Ｐゴシック" charset="0"/>
                <a:cs typeface="Times" charset="0"/>
                <a:sym typeface="Times" charset="0"/>
              </a:rPr>
              <a:t> renuntiare ita ut a die 28 februarii MMXIII, hora 20, sedes Romae, sedes Sancti Petri vacet et Conclave ad eligendum novum Summum Pontificem ab his quibus competit convocandum esse.</a:t>
            </a:r>
          </a:p>
          <a:p>
            <a:pPr algn="l"/>
            <a:endParaRPr lang="en-US" sz="2200">
              <a:solidFill>
                <a:schemeClr val="tx1"/>
              </a:solidFill>
              <a:latin typeface="Times" charset="0"/>
              <a:ea typeface="ＭＳ Ｐゴシック" charset="0"/>
              <a:cs typeface="Times" charset="0"/>
              <a:sym typeface="Times" charset="0"/>
            </a:endParaRPr>
          </a:p>
          <a:p>
            <a:pPr algn="l"/>
            <a:r>
              <a:rPr lang="en-US" sz="2200">
                <a:solidFill>
                  <a:schemeClr val="tx1"/>
                </a:solidFill>
                <a:latin typeface="Times" charset="0"/>
                <a:ea typeface="ＭＳ Ｐゴシック" charset="0"/>
                <a:cs typeface="Times" charset="0"/>
                <a:sym typeface="Times" charset="0"/>
              </a:rPr>
              <a:t>Fratres carissimi, ex toto corde gratias ago vobis pro omni amore et labore, quo mecum pondus ministerii mei portastis et veniam peto pro omnibus defectibus meis. Nunc autem Sanctam Dei Ecclesiam curae Summi eius Pastoris, Domini nostri Iesu Christi confidimus sanctamque eius Matrem Mariam imploramus, ut patribus Cardinalibus in eligendo novo Summo Pontifice materna sua bonitate assistat. Quod ad me attinet etiam in futuro vita orationi dedicata Sanctae Ecclesiae Dei toto ex corde servire velim.</a:t>
            </a:r>
          </a:p>
          <a:p>
            <a:pPr algn="l"/>
            <a:endParaRPr lang="en-US" sz="2200">
              <a:solidFill>
                <a:schemeClr val="tx1"/>
              </a:solidFill>
              <a:latin typeface="Times" charset="0"/>
              <a:ea typeface="ＭＳ Ｐゴシック" charset="0"/>
              <a:cs typeface="Times" charset="0"/>
              <a:sym typeface="Times" charset="0"/>
            </a:endParaRPr>
          </a:p>
          <a:p>
            <a:pPr algn="l"/>
            <a:r>
              <a:rPr lang="en-US" sz="2200">
                <a:solidFill>
                  <a:schemeClr val="tx1"/>
                </a:solidFill>
                <a:latin typeface="Times" charset="0"/>
                <a:ea typeface="ＭＳ Ｐゴシック" charset="0"/>
                <a:cs typeface="Times" charset="0"/>
                <a:sym typeface="Times" charset="0"/>
              </a:rPr>
              <a:t>Ex Aedibus Vaticanis, die 10 mensis februarii MMXIII</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3784600" y="3403600"/>
            <a:ext cx="54229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algn="l"/>
            <a:r>
              <a:rPr lang="en-US" sz="3000">
                <a:solidFill>
                  <a:schemeClr val="tx1"/>
                </a:solidFill>
                <a:ea typeface="ＭＳ Ｐゴシック" charset="0"/>
                <a:cs typeface="Zapf Dingbats" charset="0"/>
              </a:rPr>
              <a:t>Greek ➾ Latin ➾ local languages, </a:t>
            </a:r>
          </a:p>
          <a:p>
            <a:pPr algn="l"/>
            <a:r>
              <a:rPr lang="en-US" sz="3000">
                <a:solidFill>
                  <a:schemeClr val="tx1"/>
                </a:solidFill>
                <a:ea typeface="ＭＳ Ｐゴシック" charset="0"/>
                <a:cs typeface="Zapf Dingbats" charset="0"/>
              </a:rPr>
              <a:t>Biblia Vulgata</a:t>
            </a:r>
          </a:p>
          <a:p>
            <a:pPr algn="l"/>
            <a:r>
              <a:rPr lang="en-US" sz="3000">
                <a:solidFill>
                  <a:schemeClr val="tx1"/>
                </a:solidFill>
                <a:ea typeface="ＭＳ Ｐゴシック" charset="0"/>
                <a:cs typeface="Zapf Dingbats" charset="0"/>
              </a:rPr>
              <a:t>scribes - Charlesmagne</a:t>
            </a:r>
          </a:p>
          <a:p>
            <a:pPr algn="l"/>
            <a:r>
              <a:rPr lang="en-US" sz="3000">
                <a:solidFill>
                  <a:schemeClr val="tx1"/>
                </a:solidFill>
                <a:ea typeface="ＭＳ Ｐゴシック" charset="0"/>
                <a:cs typeface="Zapf Dingbats" charset="0"/>
              </a:rPr>
              <a:t>universities</a:t>
            </a:r>
          </a:p>
          <a:p>
            <a:r>
              <a:rPr lang="en-US" sz="3000">
                <a:solidFill>
                  <a:schemeClr val="tx1"/>
                </a:solidFill>
                <a:ea typeface="ＭＳ Ｐゴシック" charset="0"/>
                <a:cs typeface="Zapf Dingbats" charset="0"/>
              </a:rPr>
              <a:t>Gregorian Chants - pronunciation,</a:t>
            </a:r>
            <a:endParaRPr lang="en-US">
              <a:solidFill>
                <a:schemeClr val="tx1"/>
              </a:solidFill>
              <a:ea typeface="ＭＳ Ｐゴシック" charset="0"/>
              <a:cs typeface="Gill Sans" charset="0"/>
            </a:endParaRP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1244600" y="3117850"/>
            <a:ext cx="11303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3600">
                <a:solidFill>
                  <a:schemeClr val="tx1"/>
                </a:solidFill>
                <a:ea typeface="ＭＳ Ｐゴシック" charset="0"/>
                <a:cs typeface="Gill Sans" charset="0"/>
              </a:rPr>
              <a:t>Pius XI, 1922-1939 </a:t>
            </a:r>
          </a:p>
          <a:p>
            <a:pPr algn="l"/>
            <a:r>
              <a:rPr lang="en-US" sz="3600">
                <a:solidFill>
                  <a:schemeClr val="tx1"/>
                </a:solidFill>
                <a:ea typeface="ＭＳ Ｐゴシック" charset="0"/>
                <a:cs typeface="Gill Sans" charset="0"/>
              </a:rPr>
              <a:t>Apostolic Letter </a:t>
            </a:r>
            <a:r>
              <a:rPr lang="ja-JP" altLang="en-US" sz="3600">
                <a:solidFill>
                  <a:schemeClr val="tx1"/>
                </a:solidFill>
                <a:latin typeface="Arial"/>
                <a:ea typeface="ＭＳ Ｐゴシック" charset="0"/>
                <a:cs typeface="Gill Sans" charset="0"/>
              </a:rPr>
              <a:t>“</a:t>
            </a:r>
            <a:r>
              <a:rPr lang="en-US" sz="3600">
                <a:solidFill>
                  <a:schemeClr val="tx1"/>
                </a:solidFill>
                <a:ea typeface="ＭＳ Ｐゴシック" charset="0"/>
                <a:cs typeface="Gill Sans" charset="0"/>
              </a:rPr>
              <a:t>Officiorum omnium</a:t>
            </a:r>
            <a:r>
              <a:rPr lang="ja-JP" altLang="en-US" sz="3600">
                <a:solidFill>
                  <a:schemeClr val="tx1"/>
                </a:solidFill>
                <a:latin typeface="Arial"/>
                <a:ea typeface="ＭＳ Ｐゴシック" charset="0"/>
                <a:cs typeface="Gill Sans" charset="0"/>
              </a:rPr>
              <a:t>”</a:t>
            </a:r>
            <a:r>
              <a:rPr lang="en-US" sz="3600">
                <a:solidFill>
                  <a:schemeClr val="tx1"/>
                </a:solidFill>
                <a:ea typeface="ＭＳ Ｐゴシック" charset="0"/>
                <a:cs typeface="Gill Sans" charset="0"/>
              </a:rPr>
              <a:t>, 1922. </a:t>
            </a:r>
          </a:p>
          <a:p>
            <a:pPr algn="l"/>
            <a:endParaRPr lang="en-US" sz="3600">
              <a:solidFill>
                <a:schemeClr val="tx1"/>
              </a:solidFill>
              <a:ea typeface="ＭＳ Ｐゴシック" charset="0"/>
              <a:cs typeface="Gill Sans" charset="0"/>
            </a:endParaRPr>
          </a:p>
          <a:p>
            <a:pPr algn="l"/>
            <a:r>
              <a:rPr lang="en-US" sz="3000">
                <a:solidFill>
                  <a:schemeClr val="tx1"/>
                </a:solidFill>
                <a:ea typeface="ＭＳ Ｐゴシック" charset="0"/>
                <a:cs typeface="Gill Sans" charset="0"/>
              </a:rPr>
              <a:t>"For the Church, precisely because it embraces all nations and is destined to endure to the end of time ... of its very nature requires a language which is universal, immutable, and non-vernacular."</a:t>
            </a:r>
            <a:endParaRPr lang="en-US" sz="2400">
              <a:solidFill>
                <a:schemeClr val="tx1"/>
              </a:solidFill>
              <a:ea typeface="ＭＳ Ｐゴシック" charset="0"/>
              <a:cs typeface="Gill Sans" charset="0"/>
            </a:endParaRPr>
          </a:p>
          <a:p>
            <a:pPr algn="l"/>
            <a:endParaRPr lang="en-US" sz="2400">
              <a:solidFill>
                <a:schemeClr val="tx1"/>
              </a:solidFill>
              <a:ea typeface="ＭＳ Ｐゴシック" charset="0"/>
              <a:cs typeface="Gill Sans" charset="0"/>
            </a:endParaRPr>
          </a:p>
        </p:txBody>
      </p:sp>
    </p:spTree>
  </p:cSld>
  <p:clrMapOvr>
    <a:masterClrMapping/>
  </p:clrMapOvr>
  <p:transition xmlns:p14="http://schemas.microsoft.com/office/powerpoint/2010/mai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2115</Words>
  <Characters>0</Characters>
  <Application>Microsoft Macintosh PowerPoint</Application>
  <PresentationFormat>Custom</PresentationFormat>
  <Lines>0</Lines>
  <Paragraphs>93</Paragraphs>
  <Slides>29</Slides>
  <Notes>0</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29</vt:i4>
      </vt:variant>
    </vt:vector>
  </HeadingPairs>
  <TitlesOfParts>
    <vt:vector size="48" baseType="lpstr">
      <vt:lpstr>Gill Sans</vt:lpstr>
      <vt:lpstr>ヒラギノ角ゴ ProN W3</vt:lpstr>
      <vt:lpstr>Zapf Dingbats</vt:lpstr>
      <vt:lpstr>Times</vt:lpstr>
      <vt:lpstr>Times New Roman</vt:lpstr>
      <vt:lpstr>Blank</vt:lpstr>
      <vt:lpstr>Title &amp; Bullets</vt:lpstr>
      <vt:lpstr>Title - Center</vt:lpstr>
      <vt:lpstr>Title &amp; Subtitle</vt:lpstr>
      <vt:lpstr>Photo - Horizontal</vt:lpstr>
      <vt:lpstr>Photo - Horizontal Reflection</vt:lpstr>
      <vt:lpstr>Photo - Vertical</vt:lpstr>
      <vt:lpstr>Photo - Vertical Reflection</vt:lpstr>
      <vt:lpstr>Title - Top</vt:lpstr>
      <vt:lpstr>Bullets</vt:lpstr>
      <vt:lpstr>Title &amp; Bullets - Left</vt:lpstr>
      <vt:lpstr>Title &amp; Bullets - 2 Column</vt:lpstr>
      <vt:lpstr>Title &amp; Bullets - Right</vt:lpstr>
      <vt:lpstr>Title, Bullets &amp;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LOUIS HA</cp:lastModifiedBy>
  <cp:revision>1</cp:revision>
  <dcterms:modified xsi:type="dcterms:W3CDTF">2019-05-13T10:27:17Z</dcterms:modified>
</cp:coreProperties>
</file>