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1" r:id="rId6"/>
    <p:sldId id="263" r:id="rId7"/>
    <p:sldId id="264" r:id="rId8"/>
    <p:sldId id="265" r:id="rId9"/>
    <p:sldId id="266" r:id="rId10"/>
    <p:sldId id="267" r:id="rId11"/>
    <p:sldId id="268" r:id="rId12"/>
    <p:sldId id="297" r:id="rId13"/>
    <p:sldId id="269" r:id="rId14"/>
    <p:sldId id="270" r:id="rId15"/>
    <p:sldId id="271" r:id="rId16"/>
    <p:sldId id="272" r:id="rId17"/>
    <p:sldId id="274" r:id="rId18"/>
    <p:sldId id="273" r:id="rId19"/>
    <p:sldId id="275" r:id="rId20"/>
    <p:sldId id="276" r:id="rId21"/>
    <p:sldId id="277" r:id="rId22"/>
    <p:sldId id="280" r:id="rId23"/>
    <p:sldId id="278" r:id="rId24"/>
    <p:sldId id="279"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706" autoAdjust="0"/>
    <p:restoredTop sz="94660"/>
  </p:normalViewPr>
  <p:slideViewPr>
    <p:cSldViewPr>
      <p:cViewPr varScale="1">
        <p:scale>
          <a:sx n="70" d="100"/>
          <a:sy n="70" d="100"/>
        </p:scale>
        <p:origin x="1422"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7" name="直線接點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標題 28"/>
          <p:cNvSpPr>
            <a:spLocks noGrp="1"/>
          </p:cNvSpPr>
          <p:nvPr>
            <p:ph type="ctrTitle"/>
          </p:nvPr>
        </p:nvSpPr>
        <p:spPr>
          <a:xfrm>
            <a:off x="381000" y="4853411"/>
            <a:ext cx="8458200" cy="1222375"/>
          </a:xfrm>
        </p:spPr>
        <p:txBody>
          <a:bodyPr anchor="t"/>
          <a:lstStyle/>
          <a:p>
            <a:r>
              <a:rPr kumimoji="0" lang="zh-TW" altLang="en-US" smtClean="0"/>
              <a:t>按一下以編輯母片標題樣式</a:t>
            </a:r>
            <a:endParaRPr kumimoji="0" lang="en-US"/>
          </a:p>
        </p:txBody>
      </p:sp>
      <p:sp>
        <p:nvSpPr>
          <p:cNvPr id="9" name="副標題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TW" altLang="en-US" smtClean="0"/>
              <a:t>按一下以編輯母片副標題樣式</a:t>
            </a:r>
            <a:endParaRPr kumimoji="0" lang="en-US"/>
          </a:p>
        </p:txBody>
      </p:sp>
      <p:sp>
        <p:nvSpPr>
          <p:cNvPr id="16" name="日期版面配置區 15"/>
          <p:cNvSpPr>
            <a:spLocks noGrp="1"/>
          </p:cNvSpPr>
          <p:nvPr>
            <p:ph type="dt" sz="half" idx="10"/>
          </p:nvPr>
        </p:nvSpPr>
        <p:spPr/>
        <p:txBody>
          <a:bodyPr/>
          <a:lstStyle/>
          <a:p>
            <a:fld id="{91C80BCA-A5ED-494A-96B8-C0E87BA378EE}" type="datetimeFigureOut">
              <a:rPr lang="zh-TW" altLang="en-US" smtClean="0"/>
              <a:t>2018/1/11</a:t>
            </a:fld>
            <a:endParaRPr lang="zh-TW" altLang="en-US"/>
          </a:p>
        </p:txBody>
      </p:sp>
      <p:sp>
        <p:nvSpPr>
          <p:cNvPr id="2" name="頁尾版面配置區 1"/>
          <p:cNvSpPr>
            <a:spLocks noGrp="1"/>
          </p:cNvSpPr>
          <p:nvPr>
            <p:ph type="ftr" sz="quarter" idx="11"/>
          </p:nvPr>
        </p:nvSpPr>
        <p:spPr/>
        <p:txBody>
          <a:bodyPr/>
          <a:lstStyle/>
          <a:p>
            <a:endParaRPr lang="zh-TW" altLang="en-US"/>
          </a:p>
        </p:txBody>
      </p:sp>
      <p:sp>
        <p:nvSpPr>
          <p:cNvPr id="15" name="投影片編號版面配置區 14"/>
          <p:cNvSpPr>
            <a:spLocks noGrp="1"/>
          </p:cNvSpPr>
          <p:nvPr>
            <p:ph type="sldNum" sz="quarter" idx="12"/>
          </p:nvPr>
        </p:nvSpPr>
        <p:spPr>
          <a:xfrm>
            <a:off x="8229600" y="6473952"/>
            <a:ext cx="758952" cy="246888"/>
          </a:xfrm>
        </p:spPr>
        <p:txBody>
          <a:bodyPr/>
          <a:lstStyle/>
          <a:p>
            <a:fld id="{DF261BF1-65CC-4078-813F-90EBBBE3DE27}" type="slidenum">
              <a:rPr lang="zh-TW" altLang="en-US" smtClean="0"/>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91C80BCA-A5ED-494A-96B8-C0E87BA378EE}" type="datetimeFigureOut">
              <a:rPr lang="zh-TW" altLang="en-US" smtClean="0"/>
              <a:t>2018/1/11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DF261BF1-65CC-4078-813F-90EBBBE3DE27}" type="slidenum">
              <a:rPr lang="zh-TW" altLang="en-US" smtClean="0"/>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858000" y="549276"/>
            <a:ext cx="1828800" cy="5851525"/>
          </a:xfrm>
        </p:spPr>
        <p:txBody>
          <a:bodyPr vert="eaVer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457200" y="549276"/>
            <a:ext cx="6248400" cy="5851525"/>
          </a:xfrm>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91C80BCA-A5ED-494A-96B8-C0E87BA378EE}" type="datetimeFigureOut">
              <a:rPr lang="zh-TW" altLang="en-US" smtClean="0"/>
              <a:t>2018/1/11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DF261BF1-65CC-4078-813F-90EBBBE3DE27}" type="slidenum">
              <a:rPr lang="zh-TW" altLang="en-US" smtClean="0"/>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2" name="標題 21"/>
          <p:cNvSpPr>
            <a:spLocks noGrp="1"/>
          </p:cNvSpPr>
          <p:nvPr>
            <p:ph type="title"/>
          </p:nvPr>
        </p:nvSpPr>
        <p:spPr/>
        <p:txBody>
          <a:bodyPr/>
          <a:lstStyle/>
          <a:p>
            <a:r>
              <a:rPr kumimoji="0" lang="zh-TW" altLang="en-US" smtClean="0"/>
              <a:t>按一下以編輯母片標題樣式</a:t>
            </a:r>
            <a:endParaRPr kumimoji="0" lang="en-US"/>
          </a:p>
        </p:txBody>
      </p:sp>
      <p:sp>
        <p:nvSpPr>
          <p:cNvPr id="27" name="內容版面配置區 26"/>
          <p:cNvSpPr>
            <a:spLocks noGrp="1"/>
          </p:cNvSpPr>
          <p:nvPr>
            <p:ph idx="1"/>
          </p:nvPr>
        </p:nvSpPr>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25" name="日期版面配置區 24"/>
          <p:cNvSpPr>
            <a:spLocks noGrp="1"/>
          </p:cNvSpPr>
          <p:nvPr>
            <p:ph type="dt" sz="half" idx="10"/>
          </p:nvPr>
        </p:nvSpPr>
        <p:spPr/>
        <p:txBody>
          <a:bodyPr/>
          <a:lstStyle/>
          <a:p>
            <a:fld id="{91C80BCA-A5ED-494A-96B8-C0E87BA378EE}" type="datetimeFigureOut">
              <a:rPr lang="zh-TW" altLang="en-US" smtClean="0"/>
              <a:t>2018/1/11</a:t>
            </a:fld>
            <a:endParaRPr lang="zh-TW" altLang="en-US"/>
          </a:p>
        </p:txBody>
      </p:sp>
      <p:sp>
        <p:nvSpPr>
          <p:cNvPr id="19" name="頁尾版面配置區 18"/>
          <p:cNvSpPr>
            <a:spLocks noGrp="1"/>
          </p:cNvSpPr>
          <p:nvPr>
            <p:ph type="ftr" sz="quarter" idx="11"/>
          </p:nvPr>
        </p:nvSpPr>
        <p:spPr>
          <a:xfrm>
            <a:off x="3581400" y="76200"/>
            <a:ext cx="2895600" cy="288925"/>
          </a:xfrm>
        </p:spPr>
        <p:txBody>
          <a:bodyPr/>
          <a:lstStyle/>
          <a:p>
            <a:endParaRPr lang="zh-TW" altLang="en-US"/>
          </a:p>
        </p:txBody>
      </p:sp>
      <p:sp>
        <p:nvSpPr>
          <p:cNvPr id="16" name="投影片編號版面配置區 15"/>
          <p:cNvSpPr>
            <a:spLocks noGrp="1"/>
          </p:cNvSpPr>
          <p:nvPr>
            <p:ph type="sldNum" sz="quarter" idx="12"/>
          </p:nvPr>
        </p:nvSpPr>
        <p:spPr>
          <a:xfrm>
            <a:off x="8229600" y="6473952"/>
            <a:ext cx="758952" cy="246888"/>
          </a:xfrm>
        </p:spPr>
        <p:txBody>
          <a:bodyPr/>
          <a:lstStyle/>
          <a:p>
            <a:fld id="{DF261BF1-65CC-4078-813F-90EBBBE3DE27}" type="slidenum">
              <a:rPr lang="zh-TW" altLang="en-US" smtClean="0"/>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區段標題">
    <p:bg>
      <p:bgRef idx="1003">
        <a:schemeClr val="bg2"/>
      </p:bgRef>
    </p:bg>
    <p:spTree>
      <p:nvGrpSpPr>
        <p:cNvPr id="1" name=""/>
        <p:cNvGrpSpPr/>
        <p:nvPr/>
      </p:nvGrpSpPr>
      <p:grpSpPr>
        <a:xfrm>
          <a:off x="0" y="0"/>
          <a:ext cx="0" cy="0"/>
          <a:chOff x="0" y="0"/>
          <a:chExt cx="0" cy="0"/>
        </a:xfrm>
      </p:grpSpPr>
      <p:sp>
        <p:nvSpPr>
          <p:cNvPr id="7" name="直線接點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文字版面配置區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TW" altLang="en-US" smtClean="0"/>
              <a:t>按一下以編輯母片文字樣式</a:t>
            </a:r>
          </a:p>
        </p:txBody>
      </p:sp>
      <p:sp>
        <p:nvSpPr>
          <p:cNvPr id="19" name="日期版面配置區 18"/>
          <p:cNvSpPr>
            <a:spLocks noGrp="1"/>
          </p:cNvSpPr>
          <p:nvPr>
            <p:ph type="dt" sz="half" idx="10"/>
          </p:nvPr>
        </p:nvSpPr>
        <p:spPr/>
        <p:txBody>
          <a:bodyPr/>
          <a:lstStyle/>
          <a:p>
            <a:fld id="{91C80BCA-A5ED-494A-96B8-C0E87BA378EE}" type="datetimeFigureOut">
              <a:rPr lang="zh-TW" altLang="en-US" smtClean="0"/>
              <a:t>2018/1/11</a:t>
            </a:fld>
            <a:endParaRPr lang="zh-TW" altLang="en-US"/>
          </a:p>
        </p:txBody>
      </p:sp>
      <p:sp>
        <p:nvSpPr>
          <p:cNvPr id="11" name="頁尾版面配置區 10"/>
          <p:cNvSpPr>
            <a:spLocks noGrp="1"/>
          </p:cNvSpPr>
          <p:nvPr>
            <p:ph type="ftr" sz="quarter" idx="11"/>
          </p:nvPr>
        </p:nvSpPr>
        <p:spPr/>
        <p:txBody>
          <a:bodyPr/>
          <a:lstStyle/>
          <a:p>
            <a:endParaRPr lang="zh-TW" altLang="en-US"/>
          </a:p>
        </p:txBody>
      </p:sp>
      <p:sp>
        <p:nvSpPr>
          <p:cNvPr id="16" name="投影片編號版面配置區 15"/>
          <p:cNvSpPr>
            <a:spLocks noGrp="1"/>
          </p:cNvSpPr>
          <p:nvPr>
            <p:ph type="sldNum" sz="quarter" idx="12"/>
          </p:nvPr>
        </p:nvSpPr>
        <p:spPr/>
        <p:txBody>
          <a:bodyPr/>
          <a:lstStyle/>
          <a:p>
            <a:fld id="{DF261BF1-65CC-4078-813F-90EBBBE3DE27}" type="slidenum">
              <a:rPr lang="zh-TW" altLang="en-US" smtClean="0"/>
              <a:t>‹#›</a:t>
            </a:fld>
            <a:endParaRPr lang="zh-TW" altLang="en-US"/>
          </a:p>
        </p:txBody>
      </p:sp>
      <p:sp>
        <p:nvSpPr>
          <p:cNvPr id="8" name="標題 7"/>
          <p:cNvSpPr>
            <a:spLocks noGrp="1"/>
          </p:cNvSpPr>
          <p:nvPr>
            <p:ph type="title"/>
          </p:nvPr>
        </p:nvSpPr>
        <p:spPr>
          <a:xfrm>
            <a:off x="180475" y="2947085"/>
            <a:ext cx="8686800" cy="1184825"/>
          </a:xfrm>
        </p:spPr>
        <p:txBody>
          <a:bodyPr rtlCol="0" anchor="t"/>
          <a:lstStyle>
            <a:lvl1pPr algn="r">
              <a:defRPr/>
            </a:lvl1pPr>
          </a:lstStyle>
          <a:p>
            <a:r>
              <a:rPr kumimoji="0" lang="zh-TW" altLang="en-US" smtClean="0"/>
              <a:t>按一下以編輯母片標題樣式</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0" name="標題 19"/>
          <p:cNvSpPr>
            <a:spLocks noGrp="1"/>
          </p:cNvSpPr>
          <p:nvPr>
            <p:ph type="title"/>
          </p:nvPr>
        </p:nvSpPr>
        <p:spPr>
          <a:xfrm>
            <a:off x="301752" y="457200"/>
            <a:ext cx="8686800" cy="841248"/>
          </a:xfrm>
        </p:spPr>
        <p:txBody>
          <a:bodyPr/>
          <a:lstStyle/>
          <a:p>
            <a:r>
              <a:rPr kumimoji="0" lang="zh-TW" altLang="en-US" smtClean="0"/>
              <a:t>按一下以編輯母片標題樣式</a:t>
            </a:r>
            <a:endParaRPr kumimoji="0" lang="en-US"/>
          </a:p>
        </p:txBody>
      </p:sp>
      <p:sp>
        <p:nvSpPr>
          <p:cNvPr id="14" name="內容版面配置區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3" name="內容版面配置區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21" name="日期版面配置區 20"/>
          <p:cNvSpPr>
            <a:spLocks noGrp="1"/>
          </p:cNvSpPr>
          <p:nvPr>
            <p:ph type="dt" sz="half" idx="10"/>
          </p:nvPr>
        </p:nvSpPr>
        <p:spPr/>
        <p:txBody>
          <a:bodyPr/>
          <a:lstStyle/>
          <a:p>
            <a:fld id="{91C80BCA-A5ED-494A-96B8-C0E87BA378EE}" type="datetimeFigureOut">
              <a:rPr lang="zh-TW" altLang="en-US" smtClean="0"/>
              <a:t>2018/1/11</a:t>
            </a:fld>
            <a:endParaRPr lang="zh-TW" altLang="en-US"/>
          </a:p>
        </p:txBody>
      </p:sp>
      <p:sp>
        <p:nvSpPr>
          <p:cNvPr id="10" name="頁尾版面配置區 9"/>
          <p:cNvSpPr>
            <a:spLocks noGrp="1"/>
          </p:cNvSpPr>
          <p:nvPr>
            <p:ph type="ftr" sz="quarter" idx="11"/>
          </p:nvPr>
        </p:nvSpPr>
        <p:spPr/>
        <p:txBody>
          <a:bodyPr/>
          <a:lstStyle/>
          <a:p>
            <a:endParaRPr lang="zh-TW" altLang="en-US"/>
          </a:p>
        </p:txBody>
      </p:sp>
      <p:sp>
        <p:nvSpPr>
          <p:cNvPr id="31" name="投影片編號版面配置區 30"/>
          <p:cNvSpPr>
            <a:spLocks noGrp="1"/>
          </p:cNvSpPr>
          <p:nvPr>
            <p:ph type="sldNum" sz="quarter" idx="12"/>
          </p:nvPr>
        </p:nvSpPr>
        <p:spPr/>
        <p:txBody>
          <a:bodyPr/>
          <a:lstStyle/>
          <a:p>
            <a:fld id="{DF261BF1-65CC-4078-813F-90EBBBE3DE27}" type="slidenum">
              <a:rPr lang="zh-TW" altLang="en-US" smtClean="0"/>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對">
    <p:spTree>
      <p:nvGrpSpPr>
        <p:cNvPr id="1" name=""/>
        <p:cNvGrpSpPr/>
        <p:nvPr/>
      </p:nvGrpSpPr>
      <p:grpSpPr>
        <a:xfrm>
          <a:off x="0" y="0"/>
          <a:ext cx="0" cy="0"/>
          <a:chOff x="0" y="0"/>
          <a:chExt cx="0" cy="0"/>
        </a:xfrm>
      </p:grpSpPr>
      <p:sp>
        <p:nvSpPr>
          <p:cNvPr id="29" name="標題 28"/>
          <p:cNvSpPr>
            <a:spLocks noGrp="1"/>
          </p:cNvSpPr>
          <p:nvPr>
            <p:ph type="title"/>
          </p:nvPr>
        </p:nvSpPr>
        <p:spPr>
          <a:xfrm>
            <a:off x="304800" y="5410200"/>
            <a:ext cx="8610600" cy="882650"/>
          </a:xfrm>
        </p:spPr>
        <p:txBody>
          <a:bodyPr anchor="ctr"/>
          <a:lstStyle>
            <a:lvl1pPr>
              <a:defRPr/>
            </a:lvl1pPr>
          </a:lstStyle>
          <a:p>
            <a:r>
              <a:rPr kumimoji="0" lang="zh-TW" altLang="en-US" smtClean="0"/>
              <a:t>按一下以編輯母片標題樣式</a:t>
            </a:r>
            <a:endParaRPr kumimoji="0" lang="en-US"/>
          </a:p>
        </p:txBody>
      </p:sp>
      <p:sp>
        <p:nvSpPr>
          <p:cNvPr id="13" name="文字版面配置區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25" name="文字版面配置區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4" name="內容版面配置區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28" name="內容版面配置區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0" name="日期版面配置區 9"/>
          <p:cNvSpPr>
            <a:spLocks noGrp="1"/>
          </p:cNvSpPr>
          <p:nvPr>
            <p:ph type="dt" sz="half" idx="10"/>
          </p:nvPr>
        </p:nvSpPr>
        <p:spPr/>
        <p:txBody>
          <a:bodyPr/>
          <a:lstStyle/>
          <a:p>
            <a:fld id="{91C80BCA-A5ED-494A-96B8-C0E87BA378EE}" type="datetimeFigureOut">
              <a:rPr lang="zh-TW" altLang="en-US" smtClean="0"/>
              <a:t>2018/1/11</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a:xfrm>
            <a:off x="8229600" y="6477000"/>
            <a:ext cx="762000" cy="246888"/>
          </a:xfrm>
        </p:spPr>
        <p:txBody>
          <a:bodyPr/>
          <a:lstStyle/>
          <a:p>
            <a:fld id="{DF261BF1-65CC-4078-813F-90EBBBE3DE27}" type="slidenum">
              <a:rPr lang="zh-TW" altLang="en-US" smtClean="0"/>
              <a:t>‹#›</a:t>
            </a:fld>
            <a:endParaRPr lang="zh-TW" altLang="en-US"/>
          </a:p>
        </p:txBody>
      </p:sp>
      <p:sp>
        <p:nvSpPr>
          <p:cNvPr id="11" name="直線接點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30" name="標題 29"/>
          <p:cNvSpPr>
            <a:spLocks noGrp="1"/>
          </p:cNvSpPr>
          <p:nvPr>
            <p:ph type="title"/>
          </p:nvPr>
        </p:nvSpPr>
        <p:spPr>
          <a:xfrm>
            <a:off x="301752" y="457200"/>
            <a:ext cx="8686800" cy="841248"/>
          </a:xfrm>
        </p:spPr>
        <p:txBody>
          <a:bodyPr/>
          <a:lstStyle/>
          <a:p>
            <a:r>
              <a:rPr kumimoji="0" lang="zh-TW" altLang="en-US" smtClean="0"/>
              <a:t>按一下以編輯母片標題樣式</a:t>
            </a:r>
            <a:endParaRPr kumimoji="0" lang="en-US"/>
          </a:p>
        </p:txBody>
      </p:sp>
      <p:sp>
        <p:nvSpPr>
          <p:cNvPr id="12" name="日期版面配置區 11"/>
          <p:cNvSpPr>
            <a:spLocks noGrp="1"/>
          </p:cNvSpPr>
          <p:nvPr>
            <p:ph type="dt" sz="half" idx="10"/>
          </p:nvPr>
        </p:nvSpPr>
        <p:spPr/>
        <p:txBody>
          <a:bodyPr/>
          <a:lstStyle/>
          <a:p>
            <a:fld id="{91C80BCA-A5ED-494A-96B8-C0E87BA378EE}" type="datetimeFigureOut">
              <a:rPr lang="zh-TW" altLang="en-US" smtClean="0"/>
              <a:t>2018/1/11</a:t>
            </a:fld>
            <a:endParaRPr lang="zh-TW" altLang="en-US"/>
          </a:p>
        </p:txBody>
      </p:sp>
      <p:sp>
        <p:nvSpPr>
          <p:cNvPr id="21" name="頁尾版面配置區 20"/>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DF261BF1-65CC-4078-813F-90EBBBE3DE27}" type="slidenum">
              <a:rPr lang="zh-TW" altLang="en-US" smtClean="0"/>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3" name="日期版面配置區 2"/>
          <p:cNvSpPr>
            <a:spLocks noGrp="1"/>
          </p:cNvSpPr>
          <p:nvPr>
            <p:ph type="dt" sz="half" idx="10"/>
          </p:nvPr>
        </p:nvSpPr>
        <p:spPr/>
        <p:txBody>
          <a:bodyPr/>
          <a:lstStyle/>
          <a:p>
            <a:fld id="{91C80BCA-A5ED-494A-96B8-C0E87BA378EE}" type="datetimeFigureOut">
              <a:rPr lang="zh-TW" altLang="en-US" smtClean="0"/>
              <a:t>2018/1/11</a:t>
            </a:fld>
            <a:endParaRPr lang="zh-TW" altLang="en-US"/>
          </a:p>
        </p:txBody>
      </p:sp>
      <p:sp>
        <p:nvSpPr>
          <p:cNvPr id="24" name="頁尾版面配置區 23"/>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DF261BF1-65CC-4078-813F-90EBBBE3DE27}" type="slidenum">
              <a:rPr lang="zh-TW" altLang="en-US" smtClean="0"/>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spTree>
      <p:nvGrpSpPr>
        <p:cNvPr id="1" name=""/>
        <p:cNvGrpSpPr/>
        <p:nvPr/>
      </p:nvGrpSpPr>
      <p:grpSpPr>
        <a:xfrm>
          <a:off x="0" y="0"/>
          <a:ext cx="0" cy="0"/>
          <a:chOff x="0" y="0"/>
          <a:chExt cx="0" cy="0"/>
        </a:xfrm>
      </p:grpSpPr>
      <p:sp>
        <p:nvSpPr>
          <p:cNvPr id="8" name="直線接點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標題 11"/>
          <p:cNvSpPr>
            <a:spLocks noGrp="1"/>
          </p:cNvSpPr>
          <p:nvPr>
            <p:ph type="title"/>
          </p:nvPr>
        </p:nvSpPr>
        <p:spPr>
          <a:xfrm>
            <a:off x="457200" y="5486400"/>
            <a:ext cx="8458200" cy="520700"/>
          </a:xfrm>
        </p:spPr>
        <p:txBody>
          <a:bodyPr anchor="ctr"/>
          <a:lstStyle>
            <a:lvl1pPr algn="l">
              <a:buNone/>
              <a:defRPr sz="2000" b="1"/>
            </a:lvl1pPr>
          </a:lstStyle>
          <a:p>
            <a:r>
              <a:rPr kumimoji="0" lang="zh-TW" altLang="en-US" smtClean="0"/>
              <a:t>按一下以編輯母片標題樣式</a:t>
            </a:r>
            <a:endParaRPr kumimoji="0" lang="en-US"/>
          </a:p>
        </p:txBody>
      </p:sp>
      <p:sp>
        <p:nvSpPr>
          <p:cNvPr id="26" name="文字版面配置區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zh-TW" altLang="en-US" smtClean="0"/>
              <a:t>按一下以編輯母片文字樣式</a:t>
            </a:r>
          </a:p>
        </p:txBody>
      </p:sp>
      <p:sp>
        <p:nvSpPr>
          <p:cNvPr id="14" name="內容版面配置區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25" name="日期版面配置區 24"/>
          <p:cNvSpPr>
            <a:spLocks noGrp="1"/>
          </p:cNvSpPr>
          <p:nvPr>
            <p:ph type="dt" sz="half" idx="10"/>
          </p:nvPr>
        </p:nvSpPr>
        <p:spPr/>
        <p:txBody>
          <a:bodyPr/>
          <a:lstStyle/>
          <a:p>
            <a:fld id="{91C80BCA-A5ED-494A-96B8-C0E87BA378EE}" type="datetimeFigureOut">
              <a:rPr lang="zh-TW" altLang="en-US" smtClean="0"/>
              <a:t>2018/1/11</a:t>
            </a:fld>
            <a:endParaRPr lang="zh-TW" altLang="en-US"/>
          </a:p>
        </p:txBody>
      </p:sp>
      <p:sp>
        <p:nvSpPr>
          <p:cNvPr id="29" name="頁尾版面配置區 28"/>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DF261BF1-65CC-4078-813F-90EBBBE3DE27}" type="slidenum">
              <a:rPr lang="zh-TW" altLang="en-US" smtClean="0"/>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13" name="圖片版面配置區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zh-TW" altLang="en-US" smtClean="0"/>
              <a:t>按一下圖示以新增圖片</a:t>
            </a:r>
            <a:endParaRPr kumimoji="0" lang="en-US" dirty="0"/>
          </a:p>
        </p:txBody>
      </p:sp>
      <p:sp>
        <p:nvSpPr>
          <p:cNvPr id="7" name="日期版面配置區 6"/>
          <p:cNvSpPr>
            <a:spLocks noGrp="1"/>
          </p:cNvSpPr>
          <p:nvPr>
            <p:ph type="dt" sz="half" idx="10"/>
          </p:nvPr>
        </p:nvSpPr>
        <p:spPr/>
        <p:txBody>
          <a:bodyPr/>
          <a:lstStyle/>
          <a:p>
            <a:fld id="{91C80BCA-A5ED-494A-96B8-C0E87BA378EE}" type="datetimeFigureOut">
              <a:rPr lang="zh-TW" altLang="en-US" smtClean="0"/>
              <a:t>2018/1/11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31" name="投影片編號版面配置區 30"/>
          <p:cNvSpPr>
            <a:spLocks noGrp="1"/>
          </p:cNvSpPr>
          <p:nvPr>
            <p:ph type="sldNum" sz="quarter" idx="12"/>
          </p:nvPr>
        </p:nvSpPr>
        <p:spPr/>
        <p:txBody>
          <a:bodyPr/>
          <a:lstStyle/>
          <a:p>
            <a:fld id="{DF261BF1-65CC-4078-813F-90EBBBE3DE27}" type="slidenum">
              <a:rPr lang="zh-TW" altLang="en-US" smtClean="0"/>
              <a:t>‹#›</a:t>
            </a:fld>
            <a:endParaRPr lang="zh-TW" altLang="en-US"/>
          </a:p>
        </p:txBody>
      </p:sp>
      <p:sp>
        <p:nvSpPr>
          <p:cNvPr id="17" name="標題 16"/>
          <p:cNvSpPr>
            <a:spLocks noGrp="1"/>
          </p:cNvSpPr>
          <p:nvPr>
            <p:ph type="title"/>
          </p:nvPr>
        </p:nvSpPr>
        <p:spPr>
          <a:xfrm>
            <a:off x="381000" y="4993760"/>
            <a:ext cx="5867400" cy="522288"/>
          </a:xfrm>
        </p:spPr>
        <p:txBody>
          <a:bodyPr anchor="ctr"/>
          <a:lstStyle>
            <a:lvl1pPr algn="l">
              <a:buNone/>
              <a:defRPr sz="2000" b="1"/>
            </a:lvl1pPr>
          </a:lstStyle>
          <a:p>
            <a:r>
              <a:rPr kumimoji="0" lang="zh-TW" altLang="en-US" smtClean="0"/>
              <a:t>按一下以編輯母片標題樣式</a:t>
            </a:r>
            <a:endParaRPr kumimoji="0" lang="en-US"/>
          </a:p>
        </p:txBody>
      </p:sp>
      <p:sp>
        <p:nvSpPr>
          <p:cNvPr id="26" name="文字版面配置區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zh-TW" altLang="en-US" smtClean="0"/>
              <a:t>按一下以編輯母片文字樣式</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直線接點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文字版面配置區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11" name="日期版面配置區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91C80BCA-A5ED-494A-96B8-C0E87BA378EE}" type="datetimeFigureOut">
              <a:rPr lang="zh-TW" altLang="en-US" smtClean="0"/>
              <a:t>2018/1/11</a:t>
            </a:fld>
            <a:endParaRPr lang="zh-TW" altLang="en-US"/>
          </a:p>
        </p:txBody>
      </p:sp>
      <p:sp>
        <p:nvSpPr>
          <p:cNvPr id="28" name="頁尾版面配置區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zh-TW" altLang="en-US"/>
          </a:p>
        </p:txBody>
      </p:sp>
      <p:sp>
        <p:nvSpPr>
          <p:cNvPr id="5" name="投影片編號版面配置區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DF261BF1-65CC-4078-813F-90EBBBE3DE27}" type="slidenum">
              <a:rPr lang="zh-TW" altLang="en-US" smtClean="0"/>
              <a:t>‹#›</a:t>
            </a:fld>
            <a:endParaRPr lang="zh-TW" altLang="en-US"/>
          </a:p>
        </p:txBody>
      </p:sp>
      <p:sp>
        <p:nvSpPr>
          <p:cNvPr id="10" name="標題版面配置區 9"/>
          <p:cNvSpPr>
            <a:spLocks noGrp="1"/>
          </p:cNvSpPr>
          <p:nvPr>
            <p:ph type="title"/>
          </p:nvPr>
        </p:nvSpPr>
        <p:spPr>
          <a:xfrm>
            <a:off x="304800" y="457200"/>
            <a:ext cx="8686800" cy="838200"/>
          </a:xfrm>
          <a:prstGeom prst="rect">
            <a:avLst/>
          </a:prstGeom>
        </p:spPr>
        <p:txBody>
          <a:bodyPr vert="horz" anchor="ctr">
            <a:normAutofit/>
          </a:bodyPr>
          <a:lstStyle/>
          <a:p>
            <a:r>
              <a:rPr kumimoji="0" lang="zh-TW" altLang="en-US" smtClean="0"/>
              <a:t>按一下以編輯母片標題樣式</a:t>
            </a:r>
            <a:endParaRPr kumimoji="0" lang="en-US"/>
          </a:p>
        </p:txBody>
      </p:sp>
      <p:sp>
        <p:nvSpPr>
          <p:cNvPr id="9" name="直線接點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直線接點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r>
              <a:rPr lang="zh-TW" altLang="zh-TW" dirty="0" smtClean="0">
                <a:latin typeface="華康中特圓體" pitchFamily="49" charset="-120"/>
                <a:ea typeface="華康中特圓體" pitchFamily="49" charset="-120"/>
                <a:cs typeface="Times New Roman"/>
              </a:rPr>
              <a:t>經典</a:t>
            </a:r>
            <a:r>
              <a:rPr lang="en-US" altLang="zh-TW" dirty="0" smtClean="0">
                <a:latin typeface="華康中特圓體" pitchFamily="49" charset="-120"/>
                <a:ea typeface="華康中特圓體" pitchFamily="49" charset="-120"/>
                <a:cs typeface="Times New Roman"/>
              </a:rPr>
              <a:t>99</a:t>
            </a:r>
            <a:r>
              <a:rPr lang="zh-TW" altLang="zh-TW" dirty="0" smtClean="0">
                <a:latin typeface="華康中特圓體" pitchFamily="49" charset="-120"/>
                <a:ea typeface="華康中特圓體" pitchFamily="49" charset="-120"/>
                <a:cs typeface="Times New Roman"/>
              </a:rPr>
              <a:t>導讀</a:t>
            </a:r>
            <a:r>
              <a:rPr lang="en-US" altLang="zh-TW" dirty="0" smtClean="0">
                <a:latin typeface="華康中特圓體" pitchFamily="49" charset="-120"/>
                <a:ea typeface="華康中特圓體" pitchFamily="49" charset="-120"/>
                <a:cs typeface="Times New Roman"/>
              </a:rPr>
              <a:t>---</a:t>
            </a:r>
            <a:r>
              <a:rPr lang="zh-TW" altLang="zh-TW" dirty="0" smtClean="0">
                <a:latin typeface="華康中特圓體" pitchFamily="49" charset="-120"/>
                <a:ea typeface="華康中特圓體" pitchFamily="49" charset="-120"/>
                <a:cs typeface="Times New Roman"/>
              </a:rPr>
              <a:t>聖與俗</a:t>
            </a:r>
            <a:endParaRPr lang="zh-TW" altLang="en-US" dirty="0">
              <a:latin typeface="華康中特圓體" pitchFamily="49" charset="-120"/>
              <a:ea typeface="華康中特圓體" pitchFamily="49" charset="-120"/>
            </a:endParaRPr>
          </a:p>
        </p:txBody>
      </p:sp>
      <p:sp>
        <p:nvSpPr>
          <p:cNvPr id="3" name="副標題 2"/>
          <p:cNvSpPr>
            <a:spLocks noGrp="1"/>
          </p:cNvSpPr>
          <p:nvPr>
            <p:ph type="subTitle" idx="1"/>
          </p:nvPr>
        </p:nvSpPr>
        <p:spPr/>
        <p:txBody>
          <a:bodyPr/>
          <a:lstStyle/>
          <a:p>
            <a:r>
              <a:rPr lang="zh-TW" altLang="en-US" dirty="0" smtClean="0"/>
              <a:t>李茂榮</a:t>
            </a:r>
            <a:endParaRPr lang="zh-TW" altLang="en-US" dirty="0"/>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版面配置區 1"/>
          <p:cNvSpPr>
            <a:spLocks noGrp="1"/>
          </p:cNvSpPr>
          <p:nvPr>
            <p:ph type="body" idx="1"/>
          </p:nvPr>
        </p:nvSpPr>
        <p:spPr/>
        <p:txBody>
          <a:bodyPr/>
          <a:lstStyle/>
          <a:p>
            <a:endParaRPr lang="zh-TW" altLang="en-US"/>
          </a:p>
        </p:txBody>
      </p:sp>
      <p:sp>
        <p:nvSpPr>
          <p:cNvPr id="3" name="標題 2"/>
          <p:cNvSpPr>
            <a:spLocks noGrp="1"/>
          </p:cNvSpPr>
          <p:nvPr>
            <p:ph type="title"/>
          </p:nvPr>
        </p:nvSpPr>
        <p:spPr/>
        <p:txBody>
          <a:bodyPr>
            <a:normAutofit fontScale="90000"/>
          </a:bodyPr>
          <a:lstStyle/>
          <a:p>
            <a:r>
              <a:rPr lang="zh-TW" altLang="zh-TW" sz="4000" dirty="0" smtClean="0">
                <a:latin typeface="華康中特圓體" pitchFamily="49" charset="-120"/>
                <a:ea typeface="華康中特圓體" pitchFamily="49" charset="-120"/>
                <a:cs typeface="Times New Roman"/>
              </a:rPr>
              <a:t>作者是誰</a:t>
            </a:r>
            <a:r>
              <a:rPr lang="en-US" altLang="zh-TW" sz="4000" dirty="0" smtClean="0">
                <a:latin typeface="華康中特圓體" pitchFamily="49" charset="-120"/>
                <a:ea typeface="華康中特圓體" pitchFamily="49" charset="-120"/>
                <a:cs typeface="Times New Roman"/>
              </a:rPr>
              <a:t>?</a:t>
            </a:r>
            <a:r>
              <a:rPr lang="zh-TW" altLang="zh-TW" sz="4000" dirty="0" smtClean="0">
                <a:latin typeface="華康中特圓體" pitchFamily="49" charset="-120"/>
                <a:ea typeface="華康中特圓體" pitchFamily="49" charset="-120"/>
                <a:cs typeface="Times New Roman"/>
              </a:rPr>
              <a:t>本書結構分析</a:t>
            </a:r>
            <a:br>
              <a:rPr lang="zh-TW" altLang="zh-TW" sz="4000" dirty="0" smtClean="0">
                <a:latin typeface="華康中特圓體" pitchFamily="49" charset="-120"/>
                <a:ea typeface="華康中特圓體" pitchFamily="49" charset="-120"/>
                <a:cs typeface="Times New Roman"/>
              </a:rPr>
            </a:br>
            <a:endParaRPr lang="zh-TW" altLang="en-US" sz="4000" dirty="0">
              <a:latin typeface="華康中特圓體" pitchFamily="49" charset="-120"/>
              <a:ea typeface="華康中特圓體" pitchFamily="49" charset="-120"/>
            </a:endParaRP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304800" y="1554162"/>
            <a:ext cx="7147520" cy="4525963"/>
          </a:xfrm>
        </p:spPr>
        <p:txBody>
          <a:bodyPr/>
          <a:lstStyle/>
          <a:p>
            <a:r>
              <a:rPr lang="zh-TW" altLang="zh-TW" dirty="0" smtClean="0">
                <a:latin typeface="華康中特圓體" pitchFamily="49" charset="-120"/>
                <a:ea typeface="華康中特圓體" pitchFamily="49" charset="-120"/>
                <a:cs typeface="Times New Roman"/>
              </a:rPr>
              <a:t>伊利亞德</a:t>
            </a:r>
            <a:r>
              <a:rPr lang="en-US" altLang="zh-TW" dirty="0" smtClean="0">
                <a:latin typeface="華康中特圓體" pitchFamily="49" charset="-120"/>
                <a:ea typeface="華康中特圓體" pitchFamily="49" charset="-120"/>
                <a:cs typeface="Times New Roman"/>
              </a:rPr>
              <a:t>(</a:t>
            </a:r>
            <a:r>
              <a:rPr lang="en-US" altLang="zh-TW" dirty="0" err="1" smtClean="0">
                <a:latin typeface="華康中特圓體" pitchFamily="49" charset="-120"/>
                <a:ea typeface="華康中特圓體" pitchFamily="49" charset="-120"/>
                <a:cs typeface="Times New Roman"/>
              </a:rPr>
              <a:t>Mircea</a:t>
            </a:r>
            <a:r>
              <a:rPr lang="en-US" altLang="zh-TW" dirty="0" smtClean="0">
                <a:latin typeface="華康中特圓體" pitchFamily="49" charset="-120"/>
                <a:ea typeface="華康中特圓體" pitchFamily="49" charset="-120"/>
                <a:cs typeface="Times New Roman"/>
              </a:rPr>
              <a:t> </a:t>
            </a:r>
            <a:r>
              <a:rPr lang="en-US" altLang="zh-TW" dirty="0" err="1" smtClean="0">
                <a:latin typeface="華康中特圓體" pitchFamily="49" charset="-120"/>
                <a:ea typeface="華康中特圓體" pitchFamily="49" charset="-120"/>
                <a:cs typeface="Times New Roman"/>
              </a:rPr>
              <a:t>Eliade</a:t>
            </a:r>
            <a:r>
              <a:rPr lang="en-US" altLang="zh-TW" dirty="0" smtClean="0">
                <a:latin typeface="華康中特圓體" pitchFamily="49" charset="-120"/>
                <a:ea typeface="華康中特圓體" pitchFamily="49" charset="-120"/>
                <a:cs typeface="Times New Roman"/>
              </a:rPr>
              <a:t>)</a:t>
            </a:r>
            <a:r>
              <a:rPr lang="zh-TW" altLang="zh-TW" dirty="0" smtClean="0">
                <a:latin typeface="華康中特圓體" pitchFamily="49" charset="-120"/>
                <a:ea typeface="華康中特圓體" pitchFamily="49" charset="-120"/>
                <a:cs typeface="Times New Roman"/>
              </a:rPr>
              <a:t>是</a:t>
            </a:r>
            <a:r>
              <a:rPr lang="en-US" altLang="zh-TW" dirty="0" smtClean="0">
                <a:latin typeface="華康中特圓體" pitchFamily="49" charset="-120"/>
                <a:ea typeface="華康中特圓體" pitchFamily="49" charset="-120"/>
                <a:cs typeface="Times New Roman"/>
              </a:rPr>
              <a:t>20</a:t>
            </a:r>
            <a:r>
              <a:rPr lang="zh-TW" altLang="zh-TW" dirty="0" smtClean="0">
                <a:latin typeface="華康中特圓體" pitchFamily="49" charset="-120"/>
                <a:ea typeface="華康中特圓體" pitchFamily="49" charset="-120"/>
                <a:cs typeface="Times New Roman"/>
              </a:rPr>
              <a:t>世紀最受肯定與關注的宗教學家，</a:t>
            </a:r>
            <a:endParaRPr lang="en-US" altLang="zh-TW" dirty="0" smtClean="0">
              <a:latin typeface="華康中特圓體" pitchFamily="49" charset="-120"/>
              <a:ea typeface="華康中特圓體" pitchFamily="49" charset="-120"/>
              <a:cs typeface="Times New Roman"/>
            </a:endParaRPr>
          </a:p>
          <a:p>
            <a:r>
              <a:rPr lang="zh-TW" altLang="zh-TW" dirty="0" smtClean="0">
                <a:latin typeface="華康中特圓體" pitchFamily="49" charset="-120"/>
                <a:ea typeface="華康中特圓體" pitchFamily="49" charset="-120"/>
                <a:cs typeface="Times New Roman"/>
              </a:rPr>
              <a:t>曾是芝加哥大學的宗教歷史系教授，也是西方宗教現象學的大師，</a:t>
            </a:r>
            <a:endParaRPr lang="en-US" altLang="zh-TW" dirty="0" smtClean="0">
              <a:latin typeface="華康中特圓體" pitchFamily="49" charset="-120"/>
              <a:ea typeface="華康中特圓體" pitchFamily="49" charset="-120"/>
              <a:cs typeface="Times New Roman"/>
            </a:endParaRPr>
          </a:p>
          <a:p>
            <a:r>
              <a:rPr lang="zh-TW" altLang="zh-TW" dirty="0" smtClean="0">
                <a:latin typeface="華康中特圓體" pitchFamily="49" charset="-120"/>
                <a:ea typeface="華康中特圓體" pitchFamily="49" charset="-120"/>
                <a:cs typeface="Times New Roman"/>
              </a:rPr>
              <a:t>是對宗教進入後現代主義的理解先驅。</a:t>
            </a:r>
            <a:endParaRPr lang="zh-TW" altLang="en-US" dirty="0">
              <a:latin typeface="華康中特圓體" pitchFamily="49" charset="-120"/>
              <a:ea typeface="華康中特圓體" pitchFamily="49" charset="-120"/>
            </a:endParaRP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endParaRPr lang="zh-TW" altLang="en-US"/>
          </a:p>
        </p:txBody>
      </p:sp>
      <p:pic>
        <p:nvPicPr>
          <p:cNvPr id="54275" name="Picture 3" descr="E:\fa855fc4-4cd5-447e-b961-2f15143a0f00.jpg"/>
          <p:cNvPicPr>
            <a:picLocks noChangeAspect="1" noChangeArrowheads="1"/>
          </p:cNvPicPr>
          <p:nvPr/>
        </p:nvPicPr>
        <p:blipFill>
          <a:blip r:embed="rId2" cstate="print"/>
          <a:srcRect/>
          <a:stretch>
            <a:fillRect/>
          </a:stretch>
        </p:blipFill>
        <p:spPr bwMode="auto">
          <a:xfrm>
            <a:off x="1979712" y="620688"/>
            <a:ext cx="4266475" cy="5688632"/>
          </a:xfrm>
          <a:prstGeom prst="rect">
            <a:avLst/>
          </a:prstGeom>
          <a:noFill/>
        </p:spPr>
      </p:pic>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304800" y="1554162"/>
            <a:ext cx="7435552" cy="4525963"/>
          </a:xfrm>
        </p:spPr>
        <p:txBody>
          <a:bodyPr>
            <a:normAutofit/>
          </a:bodyPr>
          <a:lstStyle/>
          <a:p>
            <a:r>
              <a:rPr lang="zh-TW" altLang="zh-TW" dirty="0" smtClean="0">
                <a:latin typeface="華康中特圓體" pitchFamily="49" charset="-120"/>
                <a:ea typeface="華康中特圓體" pitchFamily="49" charset="-120"/>
                <a:cs typeface="Times New Roman"/>
              </a:rPr>
              <a:t>共分四章</a:t>
            </a:r>
            <a:endParaRPr lang="en-US" altLang="zh-TW" dirty="0" smtClean="0">
              <a:latin typeface="華康中特圓體" pitchFamily="49" charset="-120"/>
              <a:ea typeface="華康中特圓體" pitchFamily="49" charset="-120"/>
              <a:cs typeface="Times New Roman"/>
            </a:endParaRPr>
          </a:p>
          <a:p>
            <a:r>
              <a:rPr lang="zh-TW" altLang="zh-TW" dirty="0" smtClean="0">
                <a:latin typeface="華康中特圓體" pitchFamily="49" charset="-120"/>
                <a:ea typeface="華康中特圓體" pitchFamily="49" charset="-120"/>
                <a:cs typeface="Times New Roman"/>
              </a:rPr>
              <a:t>首先談到神聖空間與世界的神秘，顯聖物的定義，世界中心的概念。</a:t>
            </a:r>
            <a:endParaRPr lang="en-US" altLang="zh-TW" dirty="0" smtClean="0">
              <a:latin typeface="華康中特圓體" pitchFamily="49" charset="-120"/>
              <a:ea typeface="華康中特圓體" pitchFamily="49" charset="-120"/>
              <a:cs typeface="Times New Roman"/>
            </a:endParaRPr>
          </a:p>
          <a:p>
            <a:r>
              <a:rPr lang="zh-TW" altLang="zh-TW" dirty="0" smtClean="0">
                <a:latin typeface="華康中特圓體" pitchFamily="49" charset="-120"/>
                <a:ea typeface="華康中特圓體" pitchFamily="49" charset="-120"/>
                <a:cs typeface="Times New Roman"/>
              </a:rPr>
              <a:t>第二章則談到神聖時間與神話關係。世俗時間與神聖時間之間的關係。</a:t>
            </a:r>
            <a:endParaRPr lang="en-US" altLang="zh-TW" dirty="0" smtClean="0">
              <a:latin typeface="華康中特圓體" pitchFamily="49" charset="-120"/>
              <a:ea typeface="華康中特圓體" pitchFamily="49" charset="-120"/>
              <a:cs typeface="Times New Roman"/>
            </a:endParaRP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304800" y="1554162"/>
            <a:ext cx="7075512" cy="4525963"/>
          </a:xfrm>
        </p:spPr>
        <p:txBody>
          <a:bodyPr/>
          <a:lstStyle/>
          <a:p>
            <a:r>
              <a:rPr lang="zh-TW" altLang="zh-TW" dirty="0" smtClean="0">
                <a:latin typeface="華康中特圓體" pitchFamily="49" charset="-120"/>
                <a:ea typeface="華康中特圓體" pitchFamily="49" charset="-120"/>
                <a:cs typeface="Times New Roman"/>
              </a:rPr>
              <a:t>第三章談論神聖、神的象徵意義，以及和我們之間的關聯、宇宙樹與生物的崇拜意義。</a:t>
            </a:r>
            <a:endParaRPr lang="en-US" altLang="zh-TW" dirty="0" smtClean="0">
              <a:latin typeface="華康中特圓體" pitchFamily="49" charset="-120"/>
              <a:ea typeface="華康中特圓體" pitchFamily="49" charset="-120"/>
              <a:cs typeface="Times New Roman"/>
            </a:endParaRPr>
          </a:p>
          <a:p>
            <a:r>
              <a:rPr lang="zh-TW" altLang="zh-TW" dirty="0" smtClean="0">
                <a:latin typeface="華康中特圓體" pitchFamily="49" charset="-120"/>
                <a:ea typeface="華康中特圓體" pitchFamily="49" charset="-120"/>
                <a:cs typeface="Times New Roman"/>
              </a:rPr>
              <a:t>第四章談到人的存在與聖化的生命，現代世界中的世俗與神聖。</a:t>
            </a:r>
            <a:endParaRPr lang="zh-TW" altLang="en-US" dirty="0" smtClean="0">
              <a:latin typeface="華康中特圓體" pitchFamily="49" charset="-120"/>
              <a:ea typeface="華康中特圓體" pitchFamily="49" charset="-120"/>
            </a:endParaRPr>
          </a:p>
          <a:p>
            <a:endParaRPr lang="zh-TW" altLang="en-US" dirty="0"/>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版面配置區 1"/>
          <p:cNvSpPr>
            <a:spLocks noGrp="1"/>
          </p:cNvSpPr>
          <p:nvPr>
            <p:ph type="body" idx="1"/>
          </p:nvPr>
        </p:nvSpPr>
        <p:spPr/>
        <p:txBody>
          <a:bodyPr/>
          <a:lstStyle/>
          <a:p>
            <a:endParaRPr lang="zh-TW" altLang="en-US"/>
          </a:p>
        </p:txBody>
      </p:sp>
      <p:sp>
        <p:nvSpPr>
          <p:cNvPr id="3" name="標題 2"/>
          <p:cNvSpPr>
            <a:spLocks noGrp="1"/>
          </p:cNvSpPr>
          <p:nvPr>
            <p:ph type="title"/>
          </p:nvPr>
        </p:nvSpPr>
        <p:spPr/>
        <p:txBody>
          <a:bodyPr>
            <a:normAutofit fontScale="90000"/>
          </a:bodyPr>
          <a:lstStyle/>
          <a:p>
            <a:r>
              <a:rPr lang="zh-TW" altLang="zh-TW" sz="4000" dirty="0" smtClean="0">
                <a:latin typeface="華康中特圓體" pitchFamily="49" charset="-120"/>
                <a:ea typeface="華康中特圓體" pitchFamily="49" charset="-120"/>
                <a:cs typeface="Times New Roman"/>
              </a:rPr>
              <a:t>重要概念解釋</a:t>
            </a:r>
            <a:br>
              <a:rPr lang="zh-TW" altLang="zh-TW" sz="4000" dirty="0" smtClean="0">
                <a:latin typeface="華康中特圓體" pitchFamily="49" charset="-120"/>
                <a:ea typeface="華康中特圓體" pitchFamily="49" charset="-120"/>
                <a:cs typeface="Times New Roman"/>
              </a:rPr>
            </a:br>
            <a:endParaRPr lang="zh-TW" altLang="en-US" sz="4000" dirty="0">
              <a:latin typeface="華康中特圓體" pitchFamily="49" charset="-120"/>
              <a:ea typeface="華康中特圓體" pitchFamily="49" charset="-120"/>
            </a:endParaRP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dirty="0" smtClean="0">
                <a:solidFill>
                  <a:srgbClr val="FF0000"/>
                </a:solidFill>
                <a:latin typeface="Calibri"/>
                <a:ea typeface="新細明體"/>
                <a:cs typeface="Times New Roman"/>
              </a:rPr>
              <a:t>聖顯</a:t>
            </a:r>
            <a:endParaRPr lang="zh-TW" altLang="en-US" dirty="0"/>
          </a:p>
        </p:txBody>
      </p:sp>
      <p:sp>
        <p:nvSpPr>
          <p:cNvPr id="3" name="內容版面配置區 2"/>
          <p:cNvSpPr>
            <a:spLocks noGrp="1"/>
          </p:cNvSpPr>
          <p:nvPr>
            <p:ph idx="1"/>
          </p:nvPr>
        </p:nvSpPr>
        <p:spPr>
          <a:xfrm>
            <a:off x="304800" y="1554162"/>
            <a:ext cx="7147520" cy="4525963"/>
          </a:xfrm>
        </p:spPr>
        <p:txBody>
          <a:bodyPr>
            <a:normAutofit/>
          </a:bodyPr>
          <a:lstStyle/>
          <a:p>
            <a:pPr lvl="0"/>
            <a:r>
              <a:rPr lang="zh-TW" altLang="zh-TW" dirty="0" smtClean="0">
                <a:latin typeface="華康中特圓體" pitchFamily="49" charset="-120"/>
                <a:ea typeface="華康中特圓體" pitchFamily="49" charset="-120"/>
                <a:cs typeface="Times New Roman"/>
              </a:rPr>
              <a:t>每一個神聖空間都必然包含著一個聖顯，</a:t>
            </a:r>
            <a:endParaRPr lang="en-US" altLang="zh-TW" dirty="0" smtClean="0">
              <a:latin typeface="華康中特圓體" pitchFamily="49" charset="-120"/>
              <a:ea typeface="華康中特圓體" pitchFamily="49" charset="-120"/>
              <a:cs typeface="Times New Roman"/>
            </a:endParaRPr>
          </a:p>
          <a:p>
            <a:pPr lvl="0"/>
            <a:r>
              <a:rPr lang="zh-TW" altLang="zh-TW" dirty="0" smtClean="0">
                <a:latin typeface="華康中特圓體" pitchFamily="49" charset="-120"/>
                <a:ea typeface="華康中特圓體" pitchFamily="49" charset="-120"/>
                <a:cs typeface="Times New Roman"/>
              </a:rPr>
              <a:t>這是神聖的介入，使他和周圍的宇宙氛圍分開，並在本質上有所不同。</a:t>
            </a:r>
            <a:endParaRPr lang="en-US" altLang="zh-TW" dirty="0" smtClean="0">
              <a:latin typeface="華康中特圓體" pitchFamily="49" charset="-120"/>
              <a:ea typeface="華康中特圓體" pitchFamily="49" charset="-120"/>
              <a:cs typeface="Times New Roman"/>
            </a:endParaRPr>
          </a:p>
          <a:p>
            <a:endParaRPr lang="zh-TW" altLang="en-US" dirty="0"/>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304800" y="1554162"/>
            <a:ext cx="7363544" cy="4525963"/>
          </a:xfrm>
        </p:spPr>
        <p:txBody>
          <a:bodyPr/>
          <a:lstStyle/>
          <a:p>
            <a:pPr lvl="0"/>
            <a:r>
              <a:rPr lang="zh-TW" altLang="zh-TW" dirty="0" smtClean="0">
                <a:latin typeface="華康中特圓體" pitchFamily="49" charset="-120"/>
                <a:ea typeface="華康中特圓體" pitchFamily="49" charset="-120"/>
                <a:cs typeface="Times New Roman"/>
              </a:rPr>
              <a:t>第一個結論便是：</a:t>
            </a:r>
            <a:endParaRPr lang="en-US" altLang="zh-TW" dirty="0" smtClean="0">
              <a:latin typeface="華康中特圓體" pitchFamily="49" charset="-120"/>
              <a:ea typeface="華康中特圓體" pitchFamily="49" charset="-120"/>
              <a:cs typeface="Times New Roman"/>
            </a:endParaRPr>
          </a:p>
          <a:p>
            <a:pPr lvl="0"/>
            <a:r>
              <a:rPr lang="zh-TW" altLang="zh-TW" dirty="0" smtClean="0">
                <a:latin typeface="華康中特圓體" pitchFamily="49" charset="-120"/>
                <a:ea typeface="華康中特圓體" pitchFamily="49" charset="-120"/>
                <a:cs typeface="Times New Roman"/>
              </a:rPr>
              <a:t>這個世界，成為我們所能理解的世界、所能理解的宇宙，是它顯示自身為一個神聖的世界。</a:t>
            </a:r>
          </a:p>
          <a:p>
            <a:endParaRPr lang="zh-TW" altLang="en-US" dirty="0"/>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dirty="0" smtClean="0">
                <a:solidFill>
                  <a:srgbClr val="FF0000"/>
                </a:solidFill>
                <a:latin typeface="華康中特圓體" pitchFamily="49" charset="-120"/>
                <a:ea typeface="華康中特圓體" pitchFamily="49" charset="-120"/>
                <a:cs typeface="Times New Roman"/>
              </a:rPr>
              <a:t>顯聖物</a:t>
            </a:r>
            <a:endParaRPr lang="zh-TW" altLang="en-US" dirty="0"/>
          </a:p>
        </p:txBody>
      </p:sp>
      <p:sp>
        <p:nvSpPr>
          <p:cNvPr id="3" name="內容版面配置區 2"/>
          <p:cNvSpPr>
            <a:spLocks noGrp="1"/>
          </p:cNvSpPr>
          <p:nvPr>
            <p:ph idx="1"/>
          </p:nvPr>
        </p:nvSpPr>
        <p:spPr>
          <a:xfrm>
            <a:off x="304800" y="1554162"/>
            <a:ext cx="7003504" cy="4525963"/>
          </a:xfrm>
        </p:spPr>
        <p:txBody>
          <a:bodyPr/>
          <a:lstStyle/>
          <a:p>
            <a:r>
              <a:rPr lang="zh-TW" altLang="zh-TW" dirty="0" smtClean="0">
                <a:solidFill>
                  <a:srgbClr val="FF0000"/>
                </a:solidFill>
                <a:latin typeface="華康中特圓體" pitchFamily="49" charset="-120"/>
                <a:ea typeface="華康中特圓體" pitchFamily="49" charset="-120"/>
                <a:cs typeface="Times New Roman"/>
              </a:rPr>
              <a:t>顯聖物</a:t>
            </a:r>
            <a:r>
              <a:rPr lang="en-US" altLang="zh-TW" dirty="0" smtClean="0">
                <a:latin typeface="華康中特圓體" pitchFamily="49" charset="-120"/>
                <a:ea typeface="華康中特圓體" pitchFamily="49" charset="-120"/>
                <a:cs typeface="Times New Roman"/>
              </a:rPr>
              <a:t>(</a:t>
            </a:r>
            <a:r>
              <a:rPr lang="en-US" altLang="zh-TW" dirty="0" err="1" smtClean="0">
                <a:latin typeface="華康中特圓體" pitchFamily="49" charset="-120"/>
                <a:ea typeface="華康中特圓體" pitchFamily="49" charset="-120"/>
                <a:cs typeface="Times New Roman"/>
              </a:rPr>
              <a:t>hierophany</a:t>
            </a:r>
            <a:r>
              <a:rPr lang="en-US" altLang="zh-TW" dirty="0" smtClean="0">
                <a:latin typeface="華康中特圓體" pitchFamily="49" charset="-120"/>
                <a:ea typeface="華康中特圓體" pitchFamily="49" charset="-120"/>
                <a:cs typeface="Times New Roman"/>
              </a:rPr>
              <a:t>)</a:t>
            </a:r>
            <a:r>
              <a:rPr lang="zh-TW" altLang="zh-TW" dirty="0" smtClean="0">
                <a:latin typeface="華康中特圓體" pitchFamily="49" charset="-120"/>
                <a:ea typeface="華康中特圓體" pitchFamily="49" charset="-120"/>
                <a:cs typeface="Times New Roman"/>
              </a:rPr>
              <a:t>：</a:t>
            </a:r>
            <a:endParaRPr lang="en-US" altLang="zh-TW" dirty="0" smtClean="0">
              <a:latin typeface="華康中特圓體" pitchFamily="49" charset="-120"/>
              <a:ea typeface="華康中特圓體" pitchFamily="49" charset="-120"/>
              <a:cs typeface="Times New Roman"/>
            </a:endParaRPr>
          </a:p>
          <a:p>
            <a:r>
              <a:rPr lang="zh-TW" altLang="zh-TW" dirty="0" smtClean="0">
                <a:latin typeface="華康中特圓體" pitchFamily="49" charset="-120"/>
                <a:ea typeface="華康中特圓體" pitchFamily="49" charset="-120"/>
                <a:cs typeface="Times New Roman"/>
              </a:rPr>
              <a:t>其意思就是神聖的東西向我們展現他自己。</a:t>
            </a:r>
            <a:endParaRPr lang="en-US" altLang="zh-TW" dirty="0" smtClean="0">
              <a:latin typeface="華康中特圓體" pitchFamily="49" charset="-120"/>
              <a:ea typeface="華康中特圓體" pitchFamily="49" charset="-120"/>
              <a:cs typeface="Times New Roman"/>
            </a:endParaRPr>
          </a:p>
          <a:p>
            <a:r>
              <a:rPr lang="zh-TW" altLang="zh-TW" dirty="0" smtClean="0">
                <a:latin typeface="華康中特圓體" pitchFamily="49" charset="-120"/>
                <a:ea typeface="華康中特圓體" pitchFamily="49" charset="-120"/>
                <a:cs typeface="Times New Roman"/>
              </a:rPr>
              <a:t>不論是</a:t>
            </a:r>
            <a:r>
              <a:rPr lang="zh-TW" altLang="en-US" dirty="0" smtClean="0">
                <a:latin typeface="華康中特圓體" pitchFamily="49" charset="-120"/>
                <a:ea typeface="華康中特圓體" pitchFamily="49" charset="-120"/>
                <a:cs typeface="Times New Roman"/>
              </a:rPr>
              <a:t>最</a:t>
            </a:r>
            <a:r>
              <a:rPr lang="zh-TW" altLang="zh-TW" dirty="0" smtClean="0">
                <a:latin typeface="華康中特圓體" pitchFamily="49" charset="-120"/>
                <a:ea typeface="華康中特圓體" pitchFamily="49" charset="-120"/>
                <a:cs typeface="Times New Roman"/>
              </a:rPr>
              <a:t>原始的宗教，還是最發達的宗教，他們的歷史都是由許許多多的顯聖物所構成的，都是通過神聖實在的自我表徵構成的。</a:t>
            </a:r>
            <a:endParaRPr lang="zh-TW" altLang="en-US" dirty="0"/>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dirty="0" smtClean="0">
                <a:latin typeface="華康中特圓體" pitchFamily="49" charset="-120"/>
                <a:ea typeface="華康中特圓體" pitchFamily="49" charset="-120"/>
                <a:cs typeface="Times New Roman"/>
              </a:rPr>
              <a:t>門檻</a:t>
            </a:r>
            <a:endParaRPr lang="zh-TW" altLang="en-US" dirty="0"/>
          </a:p>
        </p:txBody>
      </p:sp>
      <p:sp>
        <p:nvSpPr>
          <p:cNvPr id="3" name="內容版面配置區 2"/>
          <p:cNvSpPr>
            <a:spLocks noGrp="1"/>
          </p:cNvSpPr>
          <p:nvPr>
            <p:ph idx="1"/>
          </p:nvPr>
        </p:nvSpPr>
        <p:spPr>
          <a:xfrm>
            <a:off x="304800" y="1554162"/>
            <a:ext cx="7147520" cy="4525963"/>
          </a:xfrm>
        </p:spPr>
        <p:txBody>
          <a:bodyPr>
            <a:normAutofit/>
          </a:bodyPr>
          <a:lstStyle/>
          <a:p>
            <a:pPr lvl="0"/>
            <a:r>
              <a:rPr lang="zh-TW" altLang="zh-TW" dirty="0" smtClean="0">
                <a:latin typeface="華康中特圓體" pitchFamily="49" charset="-120"/>
                <a:ea typeface="華康中特圓體" pitchFamily="49" charset="-120"/>
                <a:cs typeface="Times New Roman"/>
              </a:rPr>
              <a:t>人類居住處所的門檻也被賦予了這種相似的宗教儀式的功能，</a:t>
            </a:r>
            <a:endParaRPr lang="en-US" altLang="zh-TW" dirty="0" smtClean="0">
              <a:latin typeface="華康中特圓體" pitchFamily="49" charset="-120"/>
              <a:ea typeface="華康中特圓體" pitchFamily="49" charset="-120"/>
              <a:cs typeface="Times New Roman"/>
            </a:endParaRPr>
          </a:p>
          <a:p>
            <a:pPr lvl="0"/>
            <a:r>
              <a:rPr lang="zh-TW" altLang="zh-TW" dirty="0" smtClean="0">
                <a:latin typeface="華康中特圓體" pitchFamily="49" charset="-120"/>
                <a:ea typeface="華康中特圓體" pitchFamily="49" charset="-120"/>
                <a:cs typeface="Times New Roman"/>
              </a:rPr>
              <a:t>正是鑑於這種原因，那門檻才是一個具有如此重要功能的物件。</a:t>
            </a:r>
            <a:endParaRPr lang="en-US" altLang="zh-TW" dirty="0" smtClean="0">
              <a:latin typeface="華康中特圓體" pitchFamily="49" charset="-120"/>
              <a:ea typeface="華康中特圓體" pitchFamily="49" charset="-120"/>
              <a:cs typeface="Times New Roman"/>
            </a:endParaRPr>
          </a:p>
          <a:p>
            <a:endParaRPr lang="zh-TW" altLang="en-US" dirty="0"/>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版面配置區 1"/>
          <p:cNvSpPr>
            <a:spLocks noGrp="1"/>
          </p:cNvSpPr>
          <p:nvPr>
            <p:ph type="body" idx="1"/>
          </p:nvPr>
        </p:nvSpPr>
        <p:spPr/>
        <p:txBody>
          <a:bodyPr/>
          <a:lstStyle/>
          <a:p>
            <a:endParaRPr lang="zh-TW" altLang="en-US"/>
          </a:p>
        </p:txBody>
      </p:sp>
      <p:sp>
        <p:nvSpPr>
          <p:cNvPr id="3" name="標題 2"/>
          <p:cNvSpPr>
            <a:spLocks noGrp="1"/>
          </p:cNvSpPr>
          <p:nvPr>
            <p:ph type="title"/>
          </p:nvPr>
        </p:nvSpPr>
        <p:spPr>
          <a:xfrm>
            <a:off x="1385646" y="2132856"/>
            <a:ext cx="5829300" cy="1524000"/>
          </a:xfrm>
        </p:spPr>
        <p:txBody>
          <a:bodyPr>
            <a:normAutofit/>
          </a:bodyPr>
          <a:lstStyle/>
          <a:p>
            <a:r>
              <a:rPr lang="zh-TW" altLang="en-US" sz="4000" dirty="0" smtClean="0">
                <a:solidFill>
                  <a:schemeClr val="tx1"/>
                </a:solidFill>
                <a:latin typeface="華康中特圓體" pitchFamily="49" charset="-120"/>
                <a:ea typeface="華康中特圓體" pitchFamily="49" charset="-120"/>
              </a:rPr>
              <a:t>功夫</a:t>
            </a:r>
            <a:r>
              <a:rPr lang="en-US" altLang="zh-TW" sz="4000" dirty="0" smtClean="0">
                <a:solidFill>
                  <a:schemeClr val="tx1"/>
                </a:solidFill>
                <a:latin typeface="華康中特圓體" pitchFamily="49" charset="-120"/>
                <a:ea typeface="華康中特圓體" pitchFamily="49" charset="-120"/>
              </a:rPr>
              <a:t>—</a:t>
            </a:r>
            <a:r>
              <a:rPr lang="zh-TW" altLang="en-US" sz="4000" dirty="0" smtClean="0">
                <a:solidFill>
                  <a:schemeClr val="tx1"/>
                </a:solidFill>
                <a:latin typeface="華康中特圓體" pitchFamily="49" charset="-120"/>
                <a:ea typeface="華康中特圓體" pitchFamily="49" charset="-120"/>
              </a:rPr>
              <a:t>解讀經典的招式</a:t>
            </a:r>
            <a:endParaRPr lang="zh-TW" altLang="en-US" sz="4000" dirty="0">
              <a:solidFill>
                <a:schemeClr val="tx1"/>
              </a:solidFill>
              <a:latin typeface="華康中特圓體" pitchFamily="49" charset="-120"/>
              <a:ea typeface="華康中特圓體" pitchFamily="49" charset="-120"/>
            </a:endParaRPr>
          </a:p>
        </p:txBody>
      </p:sp>
    </p:spTree>
    <p:extLst>
      <p:ext uri="{BB962C8B-B14F-4D97-AF65-F5344CB8AC3E}">
        <p14:creationId xmlns:p14="http://schemas.microsoft.com/office/powerpoint/2010/main" val="2000872241"/>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304800" y="1554162"/>
            <a:ext cx="7291536" cy="4525963"/>
          </a:xfrm>
        </p:spPr>
        <p:txBody>
          <a:bodyPr/>
          <a:lstStyle/>
          <a:p>
            <a:pPr lvl="0"/>
            <a:r>
              <a:rPr lang="zh-TW" altLang="zh-TW" dirty="0" smtClean="0">
                <a:latin typeface="華康中特圓體" pitchFamily="49" charset="-120"/>
                <a:ea typeface="華康中特圓體" pitchFamily="49" charset="-120"/>
                <a:cs typeface="Times New Roman"/>
              </a:rPr>
              <a:t>宗教徒對生活在神聖中的渴望就等於是他們對於客觀實在中對安置處所的渴望，</a:t>
            </a:r>
            <a:endParaRPr lang="en-US" altLang="zh-TW" dirty="0" smtClean="0">
              <a:latin typeface="華康中特圓體" pitchFamily="49" charset="-120"/>
              <a:ea typeface="華康中特圓體" pitchFamily="49" charset="-120"/>
              <a:cs typeface="Times New Roman"/>
            </a:endParaRPr>
          </a:p>
          <a:p>
            <a:pPr lvl="0"/>
            <a:r>
              <a:rPr lang="zh-TW" altLang="zh-TW" dirty="0" smtClean="0">
                <a:latin typeface="華康中特圓體" pitchFamily="49" charset="-120"/>
                <a:ea typeface="華康中特圓體" pitchFamily="49" charset="-120"/>
                <a:cs typeface="Times New Roman"/>
              </a:rPr>
              <a:t>就是對自己不被那持久的純粹的主觀體驗的相對性所困惑的渴望，</a:t>
            </a:r>
            <a:endParaRPr lang="en-US" altLang="zh-TW" dirty="0" smtClean="0">
              <a:latin typeface="華康中特圓體" pitchFamily="49" charset="-120"/>
              <a:ea typeface="華康中特圓體" pitchFamily="49" charset="-120"/>
              <a:cs typeface="Times New Roman"/>
            </a:endParaRPr>
          </a:p>
          <a:p>
            <a:pPr lvl="0"/>
            <a:r>
              <a:rPr lang="zh-TW" altLang="zh-TW" dirty="0" smtClean="0">
                <a:latin typeface="華康中特圓體" pitchFamily="49" charset="-120"/>
                <a:ea typeface="華康中特圓體" pitchFamily="49" charset="-120"/>
                <a:cs typeface="Times New Roman"/>
              </a:rPr>
              <a:t>就是對自己能居住於一個真實、實在的世界，而不是居住在一個幻覺中的渴望。</a:t>
            </a:r>
          </a:p>
          <a:p>
            <a:endParaRPr lang="zh-TW" altLang="en-US" dirty="0"/>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dirty="0" smtClean="0">
                <a:solidFill>
                  <a:srgbClr val="FF0000"/>
                </a:solidFill>
                <a:latin typeface="Calibri"/>
                <a:ea typeface="新細明體"/>
                <a:cs typeface="Times New Roman"/>
              </a:rPr>
              <a:t>世界中心</a:t>
            </a:r>
            <a:endParaRPr lang="zh-TW" altLang="en-US" dirty="0"/>
          </a:p>
        </p:txBody>
      </p:sp>
      <p:sp>
        <p:nvSpPr>
          <p:cNvPr id="3" name="內容版面配置區 2"/>
          <p:cNvSpPr>
            <a:spLocks noGrp="1"/>
          </p:cNvSpPr>
          <p:nvPr>
            <p:ph idx="1"/>
          </p:nvPr>
        </p:nvSpPr>
        <p:spPr>
          <a:xfrm>
            <a:off x="304800" y="1554162"/>
            <a:ext cx="7435552" cy="4525963"/>
          </a:xfrm>
        </p:spPr>
        <p:txBody>
          <a:bodyPr>
            <a:normAutofit/>
          </a:bodyPr>
          <a:lstStyle/>
          <a:p>
            <a:r>
              <a:rPr lang="zh-TW" altLang="zh-TW" dirty="0" smtClean="0">
                <a:latin typeface="華康中特圓體" pitchFamily="49" charset="-120"/>
                <a:ea typeface="華康中特圓體" pitchFamily="49" charset="-120"/>
                <a:cs typeface="Times New Roman"/>
              </a:rPr>
              <a:t>（</a:t>
            </a:r>
            <a:r>
              <a:rPr lang="en-US" altLang="zh-TW" dirty="0" smtClean="0">
                <a:latin typeface="華康中特圓體" pitchFamily="49" charset="-120"/>
                <a:ea typeface="華康中特圓體" pitchFamily="49" charset="-120"/>
                <a:cs typeface="Times New Roman"/>
              </a:rPr>
              <a:t>1</a:t>
            </a:r>
            <a:r>
              <a:rPr lang="zh-TW" altLang="zh-TW" dirty="0" smtClean="0">
                <a:latin typeface="華康中特圓體" pitchFamily="49" charset="-120"/>
                <a:ea typeface="華康中特圓體" pitchFamily="49" charset="-120"/>
                <a:cs typeface="Times New Roman"/>
              </a:rPr>
              <a:t>）</a:t>
            </a:r>
            <a:endParaRPr lang="en-US" altLang="zh-TW" dirty="0" smtClean="0">
              <a:latin typeface="華康中特圓體" pitchFamily="49" charset="-120"/>
              <a:ea typeface="華康中特圓體" pitchFamily="49" charset="-120"/>
              <a:cs typeface="Times New Roman"/>
            </a:endParaRPr>
          </a:p>
          <a:p>
            <a:r>
              <a:rPr lang="zh-TW" altLang="zh-TW" dirty="0" smtClean="0">
                <a:latin typeface="華康中特圓體" pitchFamily="49" charset="-120"/>
                <a:ea typeface="華康中特圓體" pitchFamily="49" charset="-120"/>
                <a:cs typeface="Times New Roman"/>
              </a:rPr>
              <a:t>一個聖地在空間的均質性中形成了一個突破</a:t>
            </a:r>
            <a:r>
              <a:rPr lang="en-US" altLang="zh-TW" dirty="0" smtClean="0">
                <a:latin typeface="華康中特圓體" pitchFamily="49" charset="-120"/>
                <a:ea typeface="華康中特圓體" pitchFamily="49" charset="-120"/>
                <a:cs typeface="Times New Roman"/>
              </a:rPr>
              <a:t>(Break)</a:t>
            </a:r>
            <a:r>
              <a:rPr lang="zh-TW" altLang="zh-TW" dirty="0" smtClean="0">
                <a:latin typeface="華康中特圓體" pitchFamily="49" charset="-120"/>
                <a:ea typeface="華康中特圓體" pitchFamily="49" charset="-120"/>
                <a:cs typeface="Times New Roman"/>
              </a:rPr>
              <a:t>；</a:t>
            </a:r>
            <a:endParaRPr lang="en-US" altLang="zh-TW" dirty="0" smtClean="0">
              <a:latin typeface="華康中特圓體" pitchFamily="49" charset="-120"/>
              <a:ea typeface="華康中特圓體" pitchFamily="49" charset="-120"/>
              <a:cs typeface="Times New Roman"/>
            </a:endParaRP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304800" y="1554162"/>
            <a:ext cx="7435552" cy="4525963"/>
          </a:xfrm>
        </p:spPr>
        <p:txBody>
          <a:bodyPr/>
          <a:lstStyle/>
          <a:p>
            <a:r>
              <a:rPr lang="zh-TW" altLang="zh-TW" dirty="0" smtClean="0">
                <a:latin typeface="華康中特圓體" pitchFamily="49" charset="-120"/>
                <a:ea typeface="華康中特圓體" pitchFamily="49" charset="-120"/>
                <a:cs typeface="Times New Roman"/>
              </a:rPr>
              <a:t>（</a:t>
            </a:r>
            <a:r>
              <a:rPr lang="en-US" altLang="zh-TW" dirty="0" smtClean="0">
                <a:latin typeface="華康中特圓體" pitchFamily="49" charset="-120"/>
                <a:ea typeface="華康中特圓體" pitchFamily="49" charset="-120"/>
                <a:cs typeface="Times New Roman"/>
              </a:rPr>
              <a:t>2</a:t>
            </a:r>
            <a:r>
              <a:rPr lang="zh-TW" altLang="zh-TW" dirty="0" smtClean="0">
                <a:latin typeface="華康中特圓體" pitchFamily="49" charset="-120"/>
                <a:ea typeface="華康中特圓體" pitchFamily="49" charset="-120"/>
                <a:cs typeface="Times New Roman"/>
              </a:rPr>
              <a:t>）這種突破是以一種通道作為標誌</a:t>
            </a:r>
            <a:endParaRPr lang="en-US" altLang="zh-TW" dirty="0" smtClean="0">
              <a:latin typeface="華康中特圓體" pitchFamily="49" charset="-120"/>
              <a:ea typeface="華康中特圓體" pitchFamily="49" charset="-120"/>
              <a:cs typeface="Times New Roman"/>
            </a:endParaRPr>
          </a:p>
          <a:p>
            <a:r>
              <a:rPr lang="zh-TW" altLang="zh-TW" dirty="0" smtClean="0">
                <a:latin typeface="華康中特圓體" pitchFamily="49" charset="-120"/>
                <a:ea typeface="華康中特圓體" pitchFamily="49" charset="-120"/>
                <a:cs typeface="Times New Roman"/>
              </a:rPr>
              <a:t>正是藉由此通道，從一個宇宙到另一個宇宙層面的過渡才得以成為可能。</a:t>
            </a:r>
            <a:endParaRPr lang="en-US" altLang="zh-TW" dirty="0" smtClean="0">
              <a:latin typeface="華康中特圓體" pitchFamily="49" charset="-120"/>
              <a:ea typeface="華康中特圓體" pitchFamily="49" charset="-120"/>
              <a:cs typeface="Times New Roman"/>
            </a:endParaRPr>
          </a:p>
          <a:p>
            <a:r>
              <a:rPr lang="zh-TW" altLang="zh-TW" dirty="0" smtClean="0">
                <a:latin typeface="華康中特圓體" pitchFamily="49" charset="-120"/>
                <a:ea typeface="華康中特圓體" pitchFamily="49" charset="-120"/>
                <a:cs typeface="Times New Roman"/>
              </a:rPr>
              <a:t>從天國到塵世，或由塵世到天國，從塵世道地下世界</a:t>
            </a:r>
            <a:endParaRPr lang="zh-TW" altLang="en-US" dirty="0" smtClean="0">
              <a:latin typeface="華康中特圓體" pitchFamily="49" charset="-120"/>
              <a:ea typeface="華康中特圓體" pitchFamily="49" charset="-120"/>
            </a:endParaRPr>
          </a:p>
          <a:p>
            <a:endParaRPr lang="zh-TW" altLang="en-US" dirty="0"/>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304800" y="1554162"/>
            <a:ext cx="7363544" cy="4525963"/>
          </a:xfrm>
        </p:spPr>
        <p:txBody>
          <a:bodyPr/>
          <a:lstStyle/>
          <a:p>
            <a:r>
              <a:rPr lang="zh-TW" altLang="zh-TW" dirty="0" smtClean="0">
                <a:latin typeface="華康中特圓體" pitchFamily="49" charset="-120"/>
                <a:ea typeface="華康中特圓體" pitchFamily="49" charset="-120"/>
                <a:cs typeface="Times New Roman"/>
              </a:rPr>
              <a:t>（</a:t>
            </a:r>
            <a:r>
              <a:rPr lang="en-US" altLang="zh-TW" dirty="0" smtClean="0">
                <a:latin typeface="華康中特圓體" pitchFamily="49" charset="-120"/>
                <a:ea typeface="華康中特圓體" pitchFamily="49" charset="-120"/>
                <a:cs typeface="Times New Roman"/>
              </a:rPr>
              <a:t>3</a:t>
            </a:r>
            <a:r>
              <a:rPr lang="zh-TW" altLang="zh-TW" dirty="0" smtClean="0">
                <a:latin typeface="華康中特圓體" pitchFamily="49" charset="-120"/>
                <a:ea typeface="華康中特圓體" pitchFamily="49" charset="-120"/>
                <a:cs typeface="Times New Roman"/>
              </a:rPr>
              <a:t>）與天國的聯繫通過某些宇宙模式來表達，</a:t>
            </a:r>
            <a:endParaRPr lang="en-US" altLang="zh-TW" dirty="0" smtClean="0">
              <a:latin typeface="華康中特圓體" pitchFamily="49" charset="-120"/>
              <a:ea typeface="華康中特圓體" pitchFamily="49" charset="-120"/>
              <a:cs typeface="Times New Roman"/>
            </a:endParaRPr>
          </a:p>
          <a:p>
            <a:r>
              <a:rPr lang="zh-TW" altLang="zh-TW" dirty="0" smtClean="0">
                <a:latin typeface="華康中特圓體" pitchFamily="49" charset="-120"/>
                <a:ea typeface="華康中特圓體" pitchFamily="49" charset="-120"/>
                <a:cs typeface="Times New Roman"/>
              </a:rPr>
              <a:t>這一切都被視為是宇宙之軸、</a:t>
            </a:r>
            <a:endParaRPr lang="en-US" altLang="zh-TW" dirty="0" smtClean="0">
              <a:latin typeface="華康中特圓體" pitchFamily="49" charset="-120"/>
              <a:ea typeface="華康中特圓體" pitchFamily="49" charset="-120"/>
              <a:cs typeface="Times New Roman"/>
            </a:endParaRPr>
          </a:p>
          <a:p>
            <a:r>
              <a:rPr lang="zh-TW" altLang="zh-TW" dirty="0" smtClean="0">
                <a:latin typeface="華康中特圓體" pitchFamily="49" charset="-120"/>
                <a:ea typeface="華康中特圓體" pitchFamily="49" charset="-120"/>
                <a:cs typeface="Times New Roman"/>
              </a:rPr>
              <a:t>即支柱，被視為是梯子，被視為是山、樹、藤蔓等等；</a:t>
            </a:r>
            <a:endParaRPr lang="en-US" altLang="zh-TW" dirty="0" smtClean="0">
              <a:latin typeface="華康中特圓體" pitchFamily="49" charset="-120"/>
              <a:ea typeface="華康中特圓體" pitchFamily="49" charset="-120"/>
              <a:cs typeface="Times New Roman"/>
            </a:endParaRP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304800" y="1554162"/>
            <a:ext cx="7291536" cy="4525963"/>
          </a:xfrm>
        </p:spPr>
        <p:txBody>
          <a:bodyPr/>
          <a:lstStyle/>
          <a:p>
            <a:r>
              <a:rPr lang="zh-TW" altLang="zh-TW" dirty="0" smtClean="0">
                <a:latin typeface="華康中特圓體" pitchFamily="49" charset="-120"/>
                <a:ea typeface="華康中特圓體" pitchFamily="49" charset="-120"/>
                <a:cs typeface="Times New Roman"/>
              </a:rPr>
              <a:t>（</a:t>
            </a:r>
            <a:r>
              <a:rPr lang="en-US" altLang="zh-TW" dirty="0" smtClean="0">
                <a:latin typeface="華康中特圓體" pitchFamily="49" charset="-120"/>
                <a:ea typeface="華康中特圓體" pitchFamily="49" charset="-120"/>
                <a:cs typeface="Times New Roman"/>
              </a:rPr>
              <a:t>4</a:t>
            </a:r>
            <a:r>
              <a:rPr lang="zh-TW" altLang="zh-TW" dirty="0" smtClean="0">
                <a:latin typeface="華康中特圓體" pitchFamily="49" charset="-120"/>
                <a:ea typeface="華康中特圓體" pitchFamily="49" charset="-120"/>
                <a:cs typeface="Times New Roman"/>
              </a:rPr>
              <a:t>）在這宇宙軸心的周圍環繞著世界（即我們的世界），</a:t>
            </a:r>
            <a:endParaRPr lang="en-US" altLang="zh-TW" dirty="0" smtClean="0">
              <a:latin typeface="華康中特圓體" pitchFamily="49" charset="-120"/>
              <a:ea typeface="華康中特圓體" pitchFamily="49" charset="-120"/>
              <a:cs typeface="Times New Roman"/>
            </a:endParaRPr>
          </a:p>
          <a:p>
            <a:r>
              <a:rPr lang="zh-TW" altLang="zh-TW" dirty="0" smtClean="0">
                <a:latin typeface="華康中特圓體" pitchFamily="49" charset="-120"/>
                <a:ea typeface="華康中特圓體" pitchFamily="49" charset="-120"/>
                <a:cs typeface="Times New Roman"/>
              </a:rPr>
              <a:t>因此宇宙的軸新式我們宇宙的中心，即在地球的肚臍之處。</a:t>
            </a:r>
            <a:endParaRPr lang="en-US" altLang="zh-TW" dirty="0" smtClean="0">
              <a:latin typeface="華康中特圓體" pitchFamily="49" charset="-120"/>
              <a:ea typeface="華康中特圓體" pitchFamily="49" charset="-120"/>
              <a:cs typeface="Times New Roman"/>
            </a:endParaRPr>
          </a:p>
          <a:p>
            <a:r>
              <a:rPr lang="zh-TW" altLang="zh-TW" dirty="0" smtClean="0">
                <a:latin typeface="華康中特圓體" pitchFamily="49" charset="-120"/>
                <a:ea typeface="華康中特圓體" pitchFamily="49" charset="-120"/>
                <a:cs typeface="Times New Roman"/>
              </a:rPr>
              <a:t>他座落在世界的中心。</a:t>
            </a:r>
            <a:endParaRPr lang="zh-TW" altLang="en-US" dirty="0" smtClean="0"/>
          </a:p>
          <a:p>
            <a:endParaRPr lang="zh-TW" altLang="en-US" dirty="0"/>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304800" y="1554162"/>
            <a:ext cx="7435552" cy="4525963"/>
          </a:xfrm>
        </p:spPr>
        <p:txBody>
          <a:bodyPr>
            <a:normAutofit/>
          </a:bodyPr>
          <a:lstStyle/>
          <a:p>
            <a:r>
              <a:rPr lang="zh-TW" altLang="zh-TW" dirty="0" smtClean="0">
                <a:latin typeface="華康中特圓體" pitchFamily="49" charset="-120"/>
                <a:ea typeface="華康中特圓體" pitchFamily="49" charset="-120"/>
                <a:cs typeface="Times New Roman"/>
              </a:rPr>
              <a:t>宇宙的生成和獻祭犧牲。</a:t>
            </a:r>
            <a:endParaRPr lang="en-US" altLang="zh-TW" dirty="0" smtClean="0">
              <a:latin typeface="華康中特圓體" pitchFamily="49" charset="-120"/>
              <a:ea typeface="華康中特圓體" pitchFamily="49" charset="-120"/>
              <a:cs typeface="Times New Roman"/>
            </a:endParaRPr>
          </a:p>
          <a:p>
            <a:r>
              <a:rPr lang="zh-TW" altLang="zh-TW" dirty="0" smtClean="0">
                <a:latin typeface="華康中特圓體" pitchFamily="49" charset="-120"/>
                <a:ea typeface="華康中特圓體" pitchFamily="49" charset="-120"/>
                <a:cs typeface="Times New Roman"/>
              </a:rPr>
              <a:t>宗教建築直接的接受和發展了這種在原始住所的建築中</a:t>
            </a:r>
            <a:endParaRPr lang="en-US" altLang="zh-TW" dirty="0" smtClean="0">
              <a:latin typeface="華康中特圓體" pitchFamily="49" charset="-120"/>
              <a:ea typeface="華康中特圓體" pitchFamily="49" charset="-120"/>
              <a:cs typeface="Times New Roman"/>
            </a:endParaRPr>
          </a:p>
          <a:p>
            <a:r>
              <a:rPr lang="zh-TW" altLang="zh-TW" dirty="0" smtClean="0">
                <a:latin typeface="華康中特圓體" pitchFamily="49" charset="-120"/>
                <a:ea typeface="華康中特圓體" pitchFamily="49" charset="-120"/>
                <a:cs typeface="Times New Roman"/>
              </a:rPr>
              <a:t>已存在的宇宙生成思想的象徵意義。</a:t>
            </a:r>
            <a:endParaRPr lang="en-US" altLang="zh-TW" dirty="0" smtClean="0">
              <a:latin typeface="華康中特圓體" pitchFamily="49" charset="-120"/>
              <a:ea typeface="華康中特圓體" pitchFamily="49" charset="-120"/>
              <a:cs typeface="Times New Roman"/>
            </a:endParaRP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304800" y="1554162"/>
            <a:ext cx="7579568" cy="4525963"/>
          </a:xfrm>
        </p:spPr>
        <p:txBody>
          <a:bodyPr/>
          <a:lstStyle/>
          <a:p>
            <a:r>
              <a:rPr lang="zh-TW" altLang="zh-TW" dirty="0" smtClean="0">
                <a:latin typeface="華康中特圓體" pitchFamily="49" charset="-120"/>
                <a:ea typeface="華康中特圓體" pitchFamily="49" charset="-120"/>
                <a:cs typeface="Times New Roman"/>
              </a:rPr>
              <a:t>所有和宇宙、城市和住房相關的象徵和儀式</a:t>
            </a:r>
            <a:endParaRPr lang="en-US" altLang="zh-TW" dirty="0" smtClean="0">
              <a:latin typeface="華康中特圓體" pitchFamily="49" charset="-120"/>
              <a:ea typeface="華康中特圓體" pitchFamily="49" charset="-120"/>
              <a:cs typeface="Times New Roman"/>
            </a:endParaRPr>
          </a:p>
          <a:p>
            <a:r>
              <a:rPr lang="zh-TW" altLang="zh-TW" dirty="0" smtClean="0">
                <a:latin typeface="華康中特圓體" pitchFamily="49" charset="-120"/>
                <a:ea typeface="華康中特圓體" pitchFamily="49" charset="-120"/>
                <a:cs typeface="Times New Roman"/>
              </a:rPr>
              <a:t>最終都是起源於對神聖空間的基本體驗。</a:t>
            </a:r>
            <a:endParaRPr lang="en-US" altLang="zh-TW" dirty="0" smtClean="0">
              <a:latin typeface="華康中特圓體" pitchFamily="49" charset="-120"/>
              <a:ea typeface="華康中特圓體" pitchFamily="49" charset="-120"/>
              <a:cs typeface="Times New Roman"/>
            </a:endParaRPr>
          </a:p>
          <a:p>
            <a:r>
              <a:rPr lang="zh-TW" altLang="zh-TW" dirty="0" smtClean="0">
                <a:latin typeface="華康中特圓體" pitchFamily="49" charset="-120"/>
                <a:ea typeface="華康中特圓體" pitchFamily="49" charset="-120"/>
                <a:cs typeface="Times New Roman"/>
              </a:rPr>
              <a:t>世界之所以成為一個我們能夠理解的世界和宇宙，</a:t>
            </a:r>
            <a:endParaRPr lang="en-US" altLang="zh-TW" dirty="0" smtClean="0">
              <a:latin typeface="華康中特圓體" pitchFamily="49" charset="-120"/>
              <a:ea typeface="華康中特圓體" pitchFamily="49" charset="-120"/>
              <a:cs typeface="Times New Roman"/>
            </a:endParaRPr>
          </a:p>
          <a:p>
            <a:r>
              <a:rPr lang="zh-TW" altLang="zh-TW" dirty="0" smtClean="0">
                <a:latin typeface="華康中特圓體" pitchFamily="49" charset="-120"/>
                <a:ea typeface="華康中特圓體" pitchFamily="49" charset="-120"/>
                <a:cs typeface="Times New Roman"/>
              </a:rPr>
              <a:t>在一定程度上，就是因為他是自我顯現出作為一個神聖的世界的。</a:t>
            </a:r>
            <a:endParaRPr lang="zh-TW" altLang="en-US" dirty="0" smtClean="0">
              <a:latin typeface="華康中特圓體" pitchFamily="49" charset="-120"/>
              <a:ea typeface="華康中特圓體" pitchFamily="49" charset="-120"/>
            </a:endParaRPr>
          </a:p>
          <a:p>
            <a:endParaRPr lang="zh-TW" altLang="en-US" dirty="0"/>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dirty="0" smtClean="0">
                <a:solidFill>
                  <a:srgbClr val="FF0000"/>
                </a:solidFill>
                <a:latin typeface="Calibri"/>
                <a:ea typeface="新細明體"/>
                <a:cs typeface="Times New Roman"/>
              </a:rPr>
              <a:t>世俗</a:t>
            </a:r>
            <a:r>
              <a:rPr lang="zh-TW" altLang="en-US" dirty="0" smtClean="0">
                <a:solidFill>
                  <a:srgbClr val="FF0000"/>
                </a:solidFill>
                <a:latin typeface="Calibri"/>
                <a:ea typeface="新細明體"/>
                <a:cs typeface="Times New Roman"/>
              </a:rPr>
              <a:t>時</a:t>
            </a:r>
            <a:r>
              <a:rPr lang="zh-TW" altLang="zh-TW" dirty="0" smtClean="0">
                <a:solidFill>
                  <a:srgbClr val="FF0000"/>
                </a:solidFill>
                <a:latin typeface="Calibri"/>
                <a:ea typeface="新細明體"/>
                <a:cs typeface="Times New Roman"/>
              </a:rPr>
              <a:t>間</a:t>
            </a:r>
            <a:r>
              <a:rPr lang="zh-TW" altLang="zh-TW" dirty="0" smtClean="0">
                <a:solidFill>
                  <a:srgbClr val="FF0000"/>
                </a:solidFill>
                <a:latin typeface="Calibri"/>
                <a:ea typeface="新細明體"/>
                <a:cs typeface="Times New Roman"/>
              </a:rPr>
              <a:t>與神聖時間</a:t>
            </a:r>
            <a:endParaRPr lang="zh-TW" altLang="en-US" dirty="0"/>
          </a:p>
        </p:txBody>
      </p:sp>
      <p:sp>
        <p:nvSpPr>
          <p:cNvPr id="3" name="內容版面配置區 2"/>
          <p:cNvSpPr>
            <a:spLocks noGrp="1"/>
          </p:cNvSpPr>
          <p:nvPr>
            <p:ph idx="1"/>
          </p:nvPr>
        </p:nvSpPr>
        <p:spPr>
          <a:xfrm>
            <a:off x="304800" y="1554162"/>
            <a:ext cx="7579568" cy="4525963"/>
          </a:xfrm>
        </p:spPr>
        <p:txBody>
          <a:bodyPr/>
          <a:lstStyle/>
          <a:p>
            <a:pPr lvl="0"/>
            <a:r>
              <a:rPr lang="zh-TW" altLang="zh-TW" dirty="0" smtClean="0">
                <a:latin typeface="華康中特圓體" pitchFamily="49" charset="-120"/>
                <a:ea typeface="華康中特圓體" pitchFamily="49" charset="-120"/>
                <a:cs typeface="Times New Roman"/>
              </a:rPr>
              <a:t>對一個宗教徒而言，</a:t>
            </a:r>
            <a:endParaRPr lang="en-US" altLang="zh-TW" dirty="0" smtClean="0">
              <a:latin typeface="華康中特圓體" pitchFamily="49" charset="-120"/>
              <a:ea typeface="華康中特圓體" pitchFamily="49" charset="-120"/>
              <a:cs typeface="Times New Roman"/>
            </a:endParaRPr>
          </a:p>
          <a:p>
            <a:pPr lvl="0"/>
            <a:r>
              <a:rPr lang="zh-TW" altLang="zh-TW" dirty="0" smtClean="0">
                <a:latin typeface="華康中特圓體" pitchFamily="49" charset="-120"/>
                <a:ea typeface="華康中特圓體" pitchFamily="49" charset="-120"/>
                <a:cs typeface="Times New Roman"/>
              </a:rPr>
              <a:t>一方面，在時間的場合中存在著神聖時間的間隔，存在著節日的時間（他們中的絕大部分是定期的）；</a:t>
            </a:r>
            <a:endParaRPr lang="en-US" altLang="zh-TW" dirty="0" smtClean="0">
              <a:latin typeface="華康中特圓體" pitchFamily="49" charset="-120"/>
              <a:ea typeface="華康中特圓體" pitchFamily="49" charset="-120"/>
              <a:cs typeface="Times New Roman"/>
            </a:endParaRPr>
          </a:p>
          <a:p>
            <a:pPr lvl="0"/>
            <a:r>
              <a:rPr lang="zh-TW" altLang="zh-TW" dirty="0" smtClean="0">
                <a:latin typeface="華康中特圓體" pitchFamily="49" charset="-120"/>
                <a:ea typeface="華康中特圓體" pitchFamily="49" charset="-120"/>
                <a:cs typeface="Times New Roman"/>
              </a:rPr>
              <a:t>另一方面，也有著世俗的時間，普通的時間持續。在這種世俗的時間中，不存在著任何宗教意義的行為。</a:t>
            </a:r>
          </a:p>
          <a:p>
            <a:endParaRPr lang="zh-TW" altLang="en-US" dirty="0"/>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304800" y="1554162"/>
            <a:ext cx="7507560" cy="4525963"/>
          </a:xfrm>
        </p:spPr>
        <p:txBody>
          <a:bodyPr>
            <a:normAutofit/>
          </a:bodyPr>
          <a:lstStyle/>
          <a:p>
            <a:pPr lvl="0"/>
            <a:r>
              <a:rPr lang="zh-TW" altLang="zh-TW" dirty="0" smtClean="0">
                <a:latin typeface="Calibri"/>
                <a:ea typeface="華康中特圓體"/>
                <a:cs typeface="Times New Roman"/>
              </a:rPr>
              <a:t>從本質上言，神聖時間是可逆的。</a:t>
            </a:r>
            <a:endParaRPr lang="en-US" altLang="zh-TW" dirty="0" smtClean="0">
              <a:latin typeface="Calibri"/>
              <a:ea typeface="華康中特圓體"/>
              <a:cs typeface="Times New Roman"/>
            </a:endParaRPr>
          </a:p>
          <a:p>
            <a:pPr lvl="0"/>
            <a:r>
              <a:rPr lang="zh-TW" altLang="zh-TW" dirty="0" smtClean="0">
                <a:latin typeface="Calibri"/>
                <a:ea typeface="華康中特圓體"/>
                <a:cs typeface="Times New Roman"/>
              </a:rPr>
              <a:t>是一種被顯現出的原初神話時間。</a:t>
            </a:r>
            <a:endParaRPr lang="en-US" altLang="zh-TW" dirty="0" smtClean="0">
              <a:latin typeface="Calibri"/>
              <a:ea typeface="華康中特圓體"/>
              <a:cs typeface="Times New Roman"/>
            </a:endParaRPr>
          </a:p>
          <a:p>
            <a:pPr lvl="0"/>
            <a:r>
              <a:rPr lang="zh-TW" altLang="zh-TW" dirty="0" smtClean="0">
                <a:latin typeface="Calibri"/>
                <a:ea typeface="華康中特圓體"/>
                <a:cs typeface="Times New Roman"/>
              </a:rPr>
              <a:t>每一個宗教節日和宗教儀式都表示著</a:t>
            </a:r>
            <a:endParaRPr lang="en-US" altLang="zh-TW" dirty="0" smtClean="0">
              <a:latin typeface="Calibri"/>
              <a:ea typeface="華康中特圓體"/>
              <a:cs typeface="Times New Roman"/>
            </a:endParaRPr>
          </a:p>
          <a:p>
            <a:pPr lvl="0"/>
            <a:r>
              <a:rPr lang="zh-TW" altLang="zh-TW" dirty="0" smtClean="0">
                <a:latin typeface="Calibri"/>
                <a:ea typeface="華康中特圓體"/>
                <a:cs typeface="Times New Roman"/>
              </a:rPr>
              <a:t>對一個發生在神話中的過去、發生在「世界的開端」的神聖事間的再次現實化。</a:t>
            </a:r>
            <a:endParaRPr lang="en-US" altLang="zh-TW" dirty="0" smtClean="0">
              <a:latin typeface="Calibri"/>
              <a:ea typeface="華康中特圓體"/>
              <a:cs typeface="Times New Roman"/>
            </a:endParaRPr>
          </a:p>
          <a:p>
            <a:endParaRPr lang="zh-TW" altLang="en-US" dirty="0"/>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304800" y="1554162"/>
            <a:ext cx="7579568" cy="4525963"/>
          </a:xfrm>
        </p:spPr>
        <p:txBody>
          <a:bodyPr>
            <a:normAutofit/>
          </a:bodyPr>
          <a:lstStyle/>
          <a:p>
            <a:pPr lvl="0"/>
            <a:r>
              <a:rPr lang="zh-TW" altLang="zh-TW" dirty="0" smtClean="0">
                <a:latin typeface="Calibri"/>
                <a:ea typeface="華康中特圓體"/>
                <a:cs typeface="Times New Roman"/>
              </a:rPr>
              <a:t>對節日的宗教性參與意味著從日常的時間序列中逆出，</a:t>
            </a:r>
            <a:endParaRPr lang="en-US" altLang="zh-TW" dirty="0" smtClean="0">
              <a:latin typeface="Calibri"/>
              <a:ea typeface="華康中特圓體"/>
              <a:cs typeface="Times New Roman"/>
            </a:endParaRPr>
          </a:p>
          <a:p>
            <a:pPr lvl="0"/>
            <a:r>
              <a:rPr lang="zh-TW" altLang="zh-TW" dirty="0" smtClean="0">
                <a:latin typeface="Calibri"/>
                <a:ea typeface="華康中特圓體"/>
                <a:cs typeface="Times New Roman"/>
              </a:rPr>
              <a:t>意味著重新回歸由宗教節日本身所再現實化的神聖時間中。</a:t>
            </a:r>
            <a:endParaRPr lang="en-US" altLang="zh-TW" dirty="0" smtClean="0">
              <a:latin typeface="Calibri"/>
              <a:ea typeface="華康中特圓體"/>
              <a:cs typeface="Times New Roman"/>
            </a:endParaRPr>
          </a:p>
          <a:p>
            <a:endParaRPr lang="zh-TW" altLang="en-US" dirty="0"/>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27584" y="548680"/>
            <a:ext cx="6400800" cy="758952"/>
          </a:xfrm>
        </p:spPr>
        <p:txBody>
          <a:bodyPr/>
          <a:lstStyle/>
          <a:p>
            <a:r>
              <a:rPr lang="zh-TW" altLang="en-US" b="1" dirty="0" smtClean="0">
                <a:solidFill>
                  <a:srgbClr val="FF0000"/>
                </a:solidFill>
                <a:latin typeface="華康中特圓體" pitchFamily="49" charset="-120"/>
                <a:ea typeface="華康中特圓體" pitchFamily="49" charset="-120"/>
                <a:cs typeface="Times New Roman"/>
              </a:rPr>
              <a:t>    功夫</a:t>
            </a:r>
            <a:r>
              <a:rPr lang="en-US" altLang="zh-TW" b="1" dirty="0" smtClean="0">
                <a:solidFill>
                  <a:srgbClr val="FF0000"/>
                </a:solidFill>
                <a:latin typeface="華康中特圓體" pitchFamily="49" charset="-120"/>
                <a:ea typeface="華康中特圓體" pitchFamily="49" charset="-120"/>
                <a:cs typeface="Times New Roman"/>
              </a:rPr>
              <a:t>--</a:t>
            </a:r>
            <a:r>
              <a:rPr lang="zh-TW" altLang="zh-TW" b="1" dirty="0" smtClean="0">
                <a:solidFill>
                  <a:srgbClr val="FF0000"/>
                </a:solidFill>
                <a:latin typeface="華康中特圓體" pitchFamily="49" charset="-120"/>
                <a:ea typeface="華康中特圓體" pitchFamily="49" charset="-120"/>
                <a:cs typeface="Times New Roman"/>
              </a:rPr>
              <a:t>解讀經典</a:t>
            </a:r>
            <a:endParaRPr lang="zh-TW" altLang="en-US" b="1" dirty="0">
              <a:solidFill>
                <a:srgbClr val="FF0000"/>
              </a:solidFill>
              <a:latin typeface="華康中特圓體" pitchFamily="49" charset="-120"/>
              <a:ea typeface="華康中特圓體" pitchFamily="49" charset="-120"/>
            </a:endParaRPr>
          </a:p>
        </p:txBody>
      </p:sp>
      <p:sp>
        <p:nvSpPr>
          <p:cNvPr id="3" name="內容版面配置區 2"/>
          <p:cNvSpPr>
            <a:spLocks noGrp="1"/>
          </p:cNvSpPr>
          <p:nvPr>
            <p:ph idx="1"/>
          </p:nvPr>
        </p:nvSpPr>
        <p:spPr>
          <a:xfrm>
            <a:off x="827584" y="1556792"/>
            <a:ext cx="6953200" cy="4629128"/>
          </a:xfrm>
        </p:spPr>
        <p:txBody>
          <a:bodyPr>
            <a:noAutofit/>
          </a:bodyPr>
          <a:lstStyle/>
          <a:p>
            <a:r>
              <a:rPr lang="zh-TW" altLang="zh-TW" sz="3200" dirty="0" smtClean="0">
                <a:latin typeface="華康中圓體(P)" pitchFamily="34" charset="-120"/>
                <a:ea typeface="華康中圓體(P)" pitchFamily="34" charset="-120"/>
                <a:cs typeface="Times New Roman"/>
              </a:rPr>
              <a:t>第一</a:t>
            </a:r>
            <a:r>
              <a:rPr lang="zh-TW" altLang="en-US" sz="3200" dirty="0" smtClean="0">
                <a:latin typeface="華康中圓體(P)" pitchFamily="34" charset="-120"/>
                <a:ea typeface="華康中圓體(P)" pitchFamily="34" charset="-120"/>
                <a:cs typeface="Times New Roman"/>
              </a:rPr>
              <a:t>招</a:t>
            </a:r>
            <a:r>
              <a:rPr lang="zh-TW" altLang="zh-TW" sz="3200" dirty="0" smtClean="0">
                <a:latin typeface="華康中圓體(P)" pitchFamily="34" charset="-120"/>
                <a:ea typeface="華康中圓體(P)" pitchFamily="34" charset="-120"/>
                <a:cs typeface="Times New Roman"/>
              </a:rPr>
              <a:t>，翻譯</a:t>
            </a:r>
            <a:r>
              <a:rPr lang="zh-TW" altLang="en-US" sz="3200" dirty="0" smtClean="0">
                <a:latin typeface="華康中圓體(P)" pitchFamily="34" charset="-120"/>
                <a:ea typeface="華康中圓體(P)" pitchFamily="34" charset="-120"/>
                <a:cs typeface="Times New Roman"/>
              </a:rPr>
              <a:t>的工具論</a:t>
            </a:r>
            <a:endParaRPr lang="en-US" altLang="zh-TW" sz="3200" dirty="0" smtClean="0">
              <a:latin typeface="華康中圓體(P)" pitchFamily="34" charset="-120"/>
              <a:ea typeface="華康中圓體(P)" pitchFamily="34" charset="-120"/>
              <a:cs typeface="Times New Roman"/>
            </a:endParaRPr>
          </a:p>
          <a:p>
            <a:r>
              <a:rPr lang="zh-TW" altLang="en-US" sz="3200" dirty="0" smtClean="0">
                <a:latin typeface="華康中圓體(P)" pitchFamily="34" charset="-120"/>
                <a:ea typeface="華康中圓體(P)" pitchFamily="34" charset="-120"/>
                <a:cs typeface="Times New Roman"/>
              </a:rPr>
              <a:t>置換</a:t>
            </a:r>
            <a:r>
              <a:rPr lang="zh-TW" altLang="zh-TW" sz="3200" dirty="0" smtClean="0">
                <a:latin typeface="華康中圓體(P)" pitchFamily="34" charset="-120"/>
                <a:ea typeface="華康中圓體(P)" pitchFamily="34" charset="-120"/>
                <a:cs typeface="Times New Roman"/>
              </a:rPr>
              <a:t>，當文本</a:t>
            </a:r>
            <a:r>
              <a:rPr lang="zh-TW" altLang="en-US" sz="3200" dirty="0" smtClean="0">
                <a:latin typeface="華康中圓體(P)" pitchFamily="34" charset="-120"/>
                <a:ea typeface="華康中圓體(P)" pitchFamily="34" charset="-120"/>
                <a:cs typeface="Times New Roman"/>
              </a:rPr>
              <a:t>具備</a:t>
            </a:r>
            <a:r>
              <a:rPr lang="zh-TW" altLang="zh-TW" sz="3200" dirty="0" smtClean="0">
                <a:latin typeface="華康中圓體(P)" pitchFamily="34" charset="-120"/>
                <a:ea typeface="華康中圓體(P)" pitchFamily="34" charset="-120"/>
                <a:cs typeface="Times New Roman"/>
              </a:rPr>
              <a:t>普遍性、具像性、指示性</a:t>
            </a:r>
            <a:r>
              <a:rPr lang="zh-TW" altLang="en-US" sz="3200" dirty="0" smtClean="0">
                <a:latin typeface="華康中圓體(P)" pitchFamily="34" charset="-120"/>
                <a:ea typeface="華康中圓體(P)" pitchFamily="34" charset="-120"/>
                <a:cs typeface="Times New Roman"/>
              </a:rPr>
              <a:t>時，可</a:t>
            </a:r>
            <a:r>
              <a:rPr lang="zh-TW" altLang="zh-TW" sz="3200" dirty="0" smtClean="0">
                <a:latin typeface="華康中圓體(P)" pitchFamily="34" charset="-120"/>
                <a:ea typeface="華康中圓體(P)" pitchFamily="34" charset="-120"/>
                <a:cs typeface="Times New Roman"/>
              </a:rPr>
              <a:t>經由工具轉譯另一種文字。</a:t>
            </a:r>
            <a:endParaRPr lang="en-US" altLang="zh-TW" sz="3200" dirty="0" smtClean="0">
              <a:latin typeface="華康中圓體(P)" pitchFamily="34" charset="-120"/>
              <a:ea typeface="華康中圓體(P)" pitchFamily="34" charset="-120"/>
              <a:cs typeface="Times New Roman"/>
            </a:endParaRPr>
          </a:p>
          <a:p>
            <a:r>
              <a:rPr lang="zh-TW" altLang="en-US" sz="3200" dirty="0" smtClean="0">
                <a:latin typeface="華康中圓體(P)" pitchFamily="34" charset="-120"/>
                <a:ea typeface="華康中圓體(P)" pitchFamily="34" charset="-120"/>
                <a:cs typeface="Times New Roman"/>
              </a:rPr>
              <a:t>創造，</a:t>
            </a:r>
            <a:r>
              <a:rPr lang="zh-TW" altLang="zh-TW" sz="3200" dirty="0" smtClean="0">
                <a:latin typeface="華康中圓體(P)" pitchFamily="34" charset="-120"/>
                <a:ea typeface="華康中圓體(P)" pitchFamily="34" charset="-120"/>
                <a:cs typeface="Times New Roman"/>
              </a:rPr>
              <a:t>文本</a:t>
            </a:r>
            <a:r>
              <a:rPr lang="zh-TW" altLang="en-US" sz="3200" dirty="0" smtClean="0">
                <a:latin typeface="華康中圓體(P)" pitchFamily="34" charset="-120"/>
                <a:ea typeface="華康中圓體(P)" pitchFamily="34" charset="-120"/>
                <a:cs typeface="Times New Roman"/>
              </a:rPr>
              <a:t>自身</a:t>
            </a:r>
            <a:r>
              <a:rPr lang="zh-TW" altLang="zh-TW" sz="3200" dirty="0" smtClean="0">
                <a:latin typeface="華康中圓體(P)" pitchFamily="34" charset="-120"/>
                <a:ea typeface="華康中圓體(P)" pitchFamily="34" charset="-120"/>
                <a:cs typeface="Times New Roman"/>
              </a:rPr>
              <a:t>就需要被</a:t>
            </a:r>
            <a:r>
              <a:rPr lang="zh-TW" altLang="en-US" sz="3200" dirty="0" smtClean="0">
                <a:latin typeface="華康中圓體(P)" pitchFamily="34" charset="-120"/>
                <a:ea typeface="華康中圓體(P)" pitchFamily="34" charset="-120"/>
                <a:cs typeface="Times New Roman"/>
              </a:rPr>
              <a:t>多重</a:t>
            </a:r>
            <a:r>
              <a:rPr lang="zh-TW" altLang="zh-TW" sz="3200" dirty="0" smtClean="0">
                <a:latin typeface="華康中圓體(P)" pitchFamily="34" charset="-120"/>
                <a:ea typeface="華康中圓體(P)" pitchFamily="34" charset="-120"/>
                <a:cs typeface="Times New Roman"/>
              </a:rPr>
              <a:t>理解時，翻譯就成為一種很困難的事情</a:t>
            </a:r>
            <a:r>
              <a:rPr lang="zh-TW" altLang="en-US" sz="3200" dirty="0" smtClean="0">
                <a:latin typeface="華康中圓體(P)" pitchFamily="34" charset="-120"/>
                <a:ea typeface="華康中圓體(P)" pitchFamily="34" charset="-120"/>
                <a:cs typeface="Times New Roman"/>
              </a:rPr>
              <a:t>，</a:t>
            </a:r>
            <a:r>
              <a:rPr lang="zh-TW" altLang="zh-TW" sz="3200" dirty="0" smtClean="0">
                <a:latin typeface="華康中圓體(P)" pitchFamily="34" charset="-120"/>
                <a:ea typeface="華康中圓體(P)" pitchFamily="34" charset="-120"/>
                <a:cs typeface="Times New Roman"/>
              </a:rPr>
              <a:t>譯者</a:t>
            </a:r>
            <a:r>
              <a:rPr lang="zh-TW" altLang="en-US" sz="3200" dirty="0" smtClean="0">
                <a:latin typeface="華康中圓體(P)" pitchFamily="34" charset="-120"/>
                <a:ea typeface="華康中圓體(P)" pitchFamily="34" charset="-120"/>
                <a:cs typeface="Times New Roman"/>
              </a:rPr>
              <a:t>可能以自身理解創造出可理解的文本。</a:t>
            </a:r>
            <a:endParaRPr lang="en-US" altLang="zh-TW" sz="3200" dirty="0" smtClean="0">
              <a:latin typeface="華康中圓體(P)" pitchFamily="34" charset="-120"/>
              <a:ea typeface="華康中圓體(P)" pitchFamily="34" charset="-120"/>
              <a:cs typeface="Times New Roman"/>
            </a:endParaRPr>
          </a:p>
        </p:txBody>
      </p:sp>
    </p:spTree>
    <p:extLst>
      <p:ext uri="{BB962C8B-B14F-4D97-AF65-F5344CB8AC3E}">
        <p14:creationId xmlns:p14="http://schemas.microsoft.com/office/powerpoint/2010/main" val="1149169328"/>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304800" y="1554162"/>
            <a:ext cx="7435552" cy="4525963"/>
          </a:xfrm>
        </p:spPr>
        <p:txBody>
          <a:bodyPr>
            <a:normAutofit/>
          </a:bodyPr>
          <a:lstStyle/>
          <a:p>
            <a:pPr lvl="0"/>
            <a:r>
              <a:rPr lang="zh-TW" altLang="zh-TW" dirty="0" smtClean="0">
                <a:latin typeface="Calibri"/>
                <a:ea typeface="華康中特圓體"/>
                <a:cs typeface="Times New Roman"/>
              </a:rPr>
              <a:t>（</a:t>
            </a:r>
            <a:r>
              <a:rPr lang="en-US" altLang="zh-TW" dirty="0" smtClean="0">
                <a:latin typeface="Calibri"/>
                <a:ea typeface="華康中特圓體"/>
                <a:cs typeface="Times New Roman"/>
              </a:rPr>
              <a:t>1</a:t>
            </a:r>
            <a:r>
              <a:rPr lang="zh-TW" altLang="zh-TW" dirty="0" smtClean="0">
                <a:latin typeface="Calibri"/>
                <a:ea typeface="華康中特圓體"/>
                <a:cs typeface="Times New Roman"/>
              </a:rPr>
              <a:t>）通過每年一次的對宇宙生成過程的重複，</a:t>
            </a:r>
            <a:endParaRPr lang="en-US" altLang="zh-TW" dirty="0" smtClean="0">
              <a:latin typeface="Calibri"/>
              <a:ea typeface="華康中特圓體"/>
              <a:cs typeface="Times New Roman"/>
            </a:endParaRPr>
          </a:p>
          <a:p>
            <a:pPr lvl="0"/>
            <a:r>
              <a:rPr lang="zh-TW" altLang="zh-TW" dirty="0" smtClean="0">
                <a:latin typeface="Calibri"/>
                <a:ea typeface="華康中特圓體"/>
                <a:cs typeface="Times New Roman"/>
              </a:rPr>
              <a:t>時間又被重新產生；</a:t>
            </a:r>
            <a:endParaRPr lang="en-US" altLang="zh-TW" dirty="0" smtClean="0">
              <a:latin typeface="Calibri"/>
              <a:ea typeface="華康中特圓體"/>
              <a:cs typeface="Times New Roman"/>
            </a:endParaRPr>
          </a:p>
          <a:p>
            <a:pPr lvl="0"/>
            <a:r>
              <a:rPr lang="zh-TW" altLang="zh-TW" dirty="0" smtClean="0">
                <a:latin typeface="Calibri"/>
                <a:ea typeface="華康中特圓體"/>
                <a:cs typeface="Times New Roman"/>
              </a:rPr>
              <a:t>也即是說他又一次地作為神聖時間而重新開始，</a:t>
            </a:r>
            <a:endParaRPr lang="en-US" altLang="zh-TW" dirty="0" smtClean="0">
              <a:latin typeface="Calibri"/>
              <a:ea typeface="華康中特圓體"/>
              <a:cs typeface="Times New Roman"/>
            </a:endParaRPr>
          </a:p>
          <a:p>
            <a:pPr lvl="0"/>
            <a:r>
              <a:rPr lang="zh-TW" altLang="zh-TW" dirty="0" smtClean="0">
                <a:latin typeface="Calibri"/>
                <a:ea typeface="華康中特圓體"/>
                <a:cs typeface="Times New Roman"/>
              </a:rPr>
              <a:t>因為他與世界第一次產生出的時間相一致。</a:t>
            </a:r>
            <a:endParaRPr lang="en-US" altLang="zh-TW" dirty="0" smtClean="0">
              <a:latin typeface="Calibri"/>
              <a:ea typeface="華康中特圓體"/>
              <a:cs typeface="Times New Roman"/>
            </a:endParaRPr>
          </a:p>
          <a:p>
            <a:endParaRPr lang="zh-TW" altLang="en-US" dirty="0"/>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304800" y="1554162"/>
            <a:ext cx="7363544" cy="4525963"/>
          </a:xfrm>
        </p:spPr>
        <p:txBody>
          <a:bodyPr/>
          <a:lstStyle/>
          <a:p>
            <a:pPr lvl="0"/>
            <a:r>
              <a:rPr lang="zh-TW" altLang="zh-TW" dirty="0" smtClean="0">
                <a:latin typeface="Calibri"/>
                <a:ea typeface="華康中特圓體"/>
                <a:cs typeface="Times New Roman"/>
              </a:rPr>
              <a:t>（</a:t>
            </a:r>
            <a:r>
              <a:rPr lang="en-US" altLang="zh-TW" dirty="0" smtClean="0">
                <a:latin typeface="Calibri"/>
                <a:ea typeface="華康中特圓體"/>
                <a:cs typeface="Times New Roman"/>
              </a:rPr>
              <a:t>2</a:t>
            </a:r>
            <a:r>
              <a:rPr lang="zh-TW" altLang="zh-TW" dirty="0" smtClean="0">
                <a:latin typeface="Calibri"/>
                <a:ea typeface="華康中特圓體"/>
                <a:cs typeface="Times New Roman"/>
              </a:rPr>
              <a:t>）通過儀式性地參與</a:t>
            </a:r>
            <a:endParaRPr lang="en-US" altLang="zh-TW" dirty="0" smtClean="0">
              <a:latin typeface="Calibri"/>
              <a:ea typeface="華康中特圓體"/>
              <a:cs typeface="Times New Roman"/>
            </a:endParaRPr>
          </a:p>
          <a:p>
            <a:pPr lvl="0"/>
            <a:r>
              <a:rPr lang="zh-TW" altLang="zh-TW" dirty="0" smtClean="0">
                <a:latin typeface="Calibri"/>
                <a:ea typeface="華康中特圓體"/>
                <a:cs typeface="Times New Roman"/>
              </a:rPr>
              <a:t>進</a:t>
            </a:r>
            <a:r>
              <a:rPr lang="zh-TW" altLang="en-US" dirty="0" smtClean="0">
                <a:latin typeface="Calibri"/>
                <a:ea typeface="華康中特圓體"/>
                <a:cs typeface="Times New Roman"/>
              </a:rPr>
              <a:t>入</a:t>
            </a:r>
            <a:r>
              <a:rPr lang="zh-TW" altLang="zh-TW" dirty="0" smtClean="0">
                <a:latin typeface="Calibri"/>
                <a:ea typeface="華康中特圓體"/>
                <a:cs typeface="Times New Roman"/>
              </a:rPr>
              <a:t>世界終點和參與對世界的再造，</a:t>
            </a:r>
            <a:endParaRPr lang="en-US" altLang="zh-TW" dirty="0" smtClean="0">
              <a:latin typeface="Calibri"/>
              <a:ea typeface="華康中特圓體"/>
              <a:cs typeface="Times New Roman"/>
            </a:endParaRPr>
          </a:p>
          <a:p>
            <a:pPr lvl="0"/>
            <a:r>
              <a:rPr lang="zh-TW" altLang="zh-TW" dirty="0" smtClean="0">
                <a:latin typeface="Calibri"/>
                <a:ea typeface="華康中特圓體"/>
                <a:cs typeface="Times New Roman"/>
              </a:rPr>
              <a:t>每一個人都成了與那個時間同時而在的人。</a:t>
            </a:r>
            <a:endParaRPr lang="zh-TW" altLang="zh-TW" dirty="0" smtClean="0">
              <a:latin typeface="Calibri"/>
              <a:ea typeface="新細明體"/>
              <a:cs typeface="Times New Roman"/>
            </a:endParaRPr>
          </a:p>
          <a:p>
            <a:endParaRPr lang="zh-TW" altLang="en-US" dirty="0"/>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304800" y="1554162"/>
            <a:ext cx="7651576" cy="4525963"/>
          </a:xfrm>
        </p:spPr>
        <p:txBody>
          <a:bodyPr/>
          <a:lstStyle/>
          <a:p>
            <a:r>
              <a:rPr lang="zh-TW" altLang="zh-TW" dirty="0" smtClean="0">
                <a:ea typeface="華康中特圓體"/>
                <a:cs typeface="Times New Roman"/>
              </a:rPr>
              <a:t>節日不僅僅是對一個神話事件的紀念，他也又一次地現實化了這個神話事件</a:t>
            </a:r>
            <a:endParaRPr lang="zh-TW" altLang="en-US" dirty="0"/>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dirty="0" smtClean="0">
                <a:solidFill>
                  <a:srgbClr val="FF0000"/>
                </a:solidFill>
                <a:ea typeface="華康中特圓體"/>
                <a:cs typeface="Times New Roman"/>
              </a:rPr>
              <a:t>神話的再現</a:t>
            </a:r>
            <a:endParaRPr lang="zh-TW" altLang="en-US" dirty="0"/>
          </a:p>
        </p:txBody>
      </p:sp>
      <p:sp>
        <p:nvSpPr>
          <p:cNvPr id="3" name="內容版面配置區 2"/>
          <p:cNvSpPr>
            <a:spLocks noGrp="1"/>
          </p:cNvSpPr>
          <p:nvPr>
            <p:ph idx="1"/>
          </p:nvPr>
        </p:nvSpPr>
        <p:spPr>
          <a:xfrm>
            <a:off x="304800" y="1554162"/>
            <a:ext cx="7075512" cy="4525963"/>
          </a:xfrm>
        </p:spPr>
        <p:txBody>
          <a:bodyPr/>
          <a:lstStyle/>
          <a:p>
            <a:r>
              <a:rPr lang="zh-TW" altLang="zh-TW" dirty="0" smtClean="0">
                <a:ea typeface="華康中特圓體"/>
                <a:cs typeface="Times New Roman"/>
              </a:rPr>
              <a:t>宗教徒就確立了他要在超凡層面上達到的模式，</a:t>
            </a:r>
            <a:endParaRPr lang="en-US" altLang="zh-TW" dirty="0" smtClean="0">
              <a:ea typeface="華康中特圓體"/>
              <a:cs typeface="Times New Roman"/>
            </a:endParaRPr>
          </a:p>
          <a:p>
            <a:r>
              <a:rPr lang="zh-TW" altLang="zh-TW" dirty="0" smtClean="0">
                <a:ea typeface="華康中特圓體"/>
                <a:cs typeface="Times New Roman"/>
              </a:rPr>
              <a:t>這種層面是通過他的神話來</a:t>
            </a:r>
            <a:r>
              <a:rPr lang="zh-TW" altLang="en-US" dirty="0" smtClean="0">
                <a:ea typeface="華康中特圓體"/>
                <a:cs typeface="Times New Roman"/>
              </a:rPr>
              <a:t>表現</a:t>
            </a:r>
            <a:endParaRPr lang="en-US" altLang="zh-TW" dirty="0" smtClean="0">
              <a:ea typeface="華康中特圓體"/>
              <a:cs typeface="Times New Roman"/>
            </a:endParaRPr>
          </a:p>
          <a:p>
            <a:r>
              <a:rPr lang="zh-TW" altLang="zh-TW" dirty="0" smtClean="0">
                <a:ea typeface="華康中特圓體"/>
                <a:cs typeface="Times New Roman"/>
              </a:rPr>
              <a:t>一個人只有當他通從神話教誨的時候，也即是說，</a:t>
            </a:r>
            <a:endParaRPr lang="en-US" altLang="zh-TW" dirty="0" smtClean="0">
              <a:ea typeface="華康中特圓體"/>
              <a:cs typeface="Times New Roman"/>
            </a:endParaRPr>
          </a:p>
          <a:p>
            <a:r>
              <a:rPr lang="zh-TW" altLang="zh-TW" dirty="0" smtClean="0">
                <a:ea typeface="華康中特圓體"/>
                <a:cs typeface="Times New Roman"/>
              </a:rPr>
              <a:t>只有通過他對諸神的模仿以後，他才能成為一個真正的人。</a:t>
            </a:r>
            <a:endParaRPr lang="zh-TW" altLang="en-US" dirty="0"/>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dirty="0" smtClean="0">
                <a:solidFill>
                  <a:srgbClr val="FF0000"/>
                </a:solidFill>
                <a:ea typeface="華康中特圓體"/>
                <a:cs typeface="Times New Roman"/>
              </a:rPr>
              <a:t>轉變的儀式</a:t>
            </a:r>
            <a:endParaRPr lang="zh-TW" altLang="en-US" dirty="0"/>
          </a:p>
        </p:txBody>
      </p:sp>
      <p:sp>
        <p:nvSpPr>
          <p:cNvPr id="3" name="內容版面配置區 2"/>
          <p:cNvSpPr>
            <a:spLocks noGrp="1"/>
          </p:cNvSpPr>
          <p:nvPr>
            <p:ph idx="1"/>
          </p:nvPr>
        </p:nvSpPr>
        <p:spPr>
          <a:xfrm>
            <a:off x="304800" y="1554162"/>
            <a:ext cx="7435552" cy="4525963"/>
          </a:xfrm>
        </p:spPr>
        <p:txBody>
          <a:bodyPr>
            <a:normAutofit/>
          </a:bodyPr>
          <a:lstStyle/>
          <a:p>
            <a:pPr lvl="0"/>
            <a:r>
              <a:rPr lang="zh-TW" altLang="zh-TW" dirty="0" smtClean="0">
                <a:latin typeface="Calibri"/>
                <a:ea typeface="華康中特圓體"/>
                <a:cs typeface="Times New Roman"/>
              </a:rPr>
              <a:t>死亡，</a:t>
            </a:r>
            <a:endParaRPr lang="en-US" altLang="zh-TW" dirty="0" smtClean="0">
              <a:latin typeface="Calibri"/>
              <a:ea typeface="華康中特圓體"/>
              <a:cs typeface="Times New Roman"/>
            </a:endParaRPr>
          </a:p>
          <a:p>
            <a:pPr lvl="0"/>
            <a:r>
              <a:rPr lang="zh-TW" altLang="zh-TW" dirty="0" smtClean="0">
                <a:latin typeface="Calibri"/>
                <a:ea typeface="華康中特圓體"/>
                <a:cs typeface="Times New Roman"/>
              </a:rPr>
              <a:t>因為這不僅僅是一個自然現象（生命或者靈魂離開肉體），</a:t>
            </a:r>
            <a:endParaRPr lang="en-US" altLang="zh-TW" dirty="0" smtClean="0">
              <a:latin typeface="Calibri"/>
              <a:ea typeface="華康中特圓體"/>
              <a:cs typeface="Times New Roman"/>
            </a:endParaRPr>
          </a:p>
          <a:p>
            <a:pPr lvl="0"/>
            <a:r>
              <a:rPr lang="zh-TW" altLang="zh-TW" dirty="0" smtClean="0">
                <a:latin typeface="Calibri"/>
                <a:ea typeface="華康中特圓體"/>
                <a:cs typeface="Times New Roman"/>
              </a:rPr>
              <a:t>而同時更是一種本體論或社會地位的改變，所以與此有關的儀式就更加複雜。</a:t>
            </a:r>
            <a:endParaRPr lang="zh-TW" altLang="en-US" dirty="0"/>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304800" y="1554162"/>
            <a:ext cx="7363544" cy="4525963"/>
          </a:xfrm>
        </p:spPr>
        <p:txBody>
          <a:bodyPr/>
          <a:lstStyle/>
          <a:p>
            <a:pPr lvl="0"/>
            <a:r>
              <a:rPr lang="zh-TW" altLang="zh-TW" dirty="0" smtClean="0">
                <a:latin typeface="Calibri"/>
                <a:ea typeface="華康中特圓體"/>
                <a:cs typeface="Times New Roman"/>
              </a:rPr>
              <a:t>死者必須經歷一番磨難，這種磨難與他死後的命運有關。</a:t>
            </a:r>
            <a:endParaRPr lang="en-US" altLang="zh-TW" dirty="0" smtClean="0">
              <a:latin typeface="Calibri"/>
              <a:ea typeface="華康中特圓體"/>
              <a:cs typeface="Times New Roman"/>
            </a:endParaRPr>
          </a:p>
          <a:p>
            <a:pPr lvl="0"/>
            <a:r>
              <a:rPr lang="zh-TW" altLang="zh-TW" dirty="0" smtClean="0">
                <a:latin typeface="Calibri"/>
                <a:ea typeface="華康中特圓體"/>
                <a:cs typeface="Times New Roman"/>
              </a:rPr>
              <a:t>但他也必須被陰間的死人社團所承認和接納下來。</a:t>
            </a:r>
            <a:endParaRPr lang="en-US" altLang="zh-TW" dirty="0" smtClean="0">
              <a:latin typeface="Calibri"/>
              <a:ea typeface="華康中特圓體"/>
              <a:cs typeface="Times New Roman"/>
            </a:endParaRPr>
          </a:p>
          <a:p>
            <a:pPr lvl="0"/>
            <a:r>
              <a:rPr lang="zh-TW" altLang="zh-TW" dirty="0" smtClean="0">
                <a:latin typeface="Calibri"/>
                <a:ea typeface="華康中特圓體"/>
                <a:cs typeface="Times New Roman"/>
              </a:rPr>
              <a:t>對於一些民族而言，只有埋葬儀式才能使其死亡的地位得以確認。</a:t>
            </a:r>
            <a:endParaRPr lang="zh-TW" altLang="zh-TW" dirty="0" smtClean="0">
              <a:latin typeface="Calibri"/>
              <a:ea typeface="新細明體"/>
              <a:cs typeface="Times New Roman"/>
            </a:endParaRPr>
          </a:p>
          <a:p>
            <a:endParaRPr lang="zh-TW" altLang="en-US" dirty="0"/>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304800" y="1554162"/>
            <a:ext cx="7435552" cy="4525963"/>
          </a:xfrm>
        </p:spPr>
        <p:txBody>
          <a:bodyPr>
            <a:normAutofit/>
          </a:bodyPr>
          <a:lstStyle/>
          <a:p>
            <a:r>
              <a:rPr lang="zh-TW" altLang="zh-TW" dirty="0" smtClean="0">
                <a:ea typeface="華康中特圓體"/>
                <a:cs typeface="Times New Roman"/>
              </a:rPr>
              <a:t>原始人希望達到的人類理想，是建立在超越凡人的層面上。</a:t>
            </a:r>
            <a:endParaRPr lang="en-US" altLang="zh-TW" dirty="0" smtClean="0">
              <a:ea typeface="華康中特圓體"/>
              <a:cs typeface="Times New Roman"/>
            </a:endParaRPr>
          </a:p>
          <a:p>
            <a:r>
              <a:rPr lang="zh-TW" altLang="zh-TW" dirty="0" smtClean="0">
                <a:ea typeface="華康中特圓體"/>
                <a:cs typeface="Times New Roman"/>
              </a:rPr>
              <a:t>這意味著：（</a:t>
            </a:r>
            <a:r>
              <a:rPr lang="en-US" altLang="zh-TW" dirty="0" smtClean="0">
                <a:ea typeface="華康中特圓體"/>
                <a:cs typeface="Times New Roman"/>
              </a:rPr>
              <a:t>1</a:t>
            </a:r>
            <a:r>
              <a:rPr lang="zh-TW" altLang="zh-TW" dirty="0" smtClean="0">
                <a:ea typeface="華康中特圓體"/>
                <a:cs typeface="Times New Roman"/>
              </a:rPr>
              <a:t>）一個人直到他超越了，在某種意義上講是摒棄了自然的人性之後，才能成為一個完整的人。</a:t>
            </a:r>
            <a:endParaRPr lang="en-US" altLang="zh-TW" dirty="0" smtClean="0">
              <a:ea typeface="華康中特圓體"/>
              <a:cs typeface="Times New Roman"/>
            </a:endParaRPr>
          </a:p>
          <a:p>
            <a:r>
              <a:rPr lang="zh-TW" altLang="zh-TW" dirty="0" smtClean="0">
                <a:ea typeface="華康中特圓體"/>
                <a:cs typeface="Times New Roman"/>
              </a:rPr>
              <a:t>因為入會儀式能使他達到一種對死亡的超自然經驗，或者體驗到復活乃至於第二次出生。</a:t>
            </a:r>
            <a:endParaRPr lang="zh-TW" altLang="en-US" dirty="0"/>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304800" y="1554162"/>
            <a:ext cx="7435552" cy="4525963"/>
          </a:xfrm>
        </p:spPr>
        <p:txBody>
          <a:bodyPr/>
          <a:lstStyle/>
          <a:p>
            <a:r>
              <a:rPr lang="zh-TW" altLang="zh-TW" dirty="0" smtClean="0">
                <a:ea typeface="華康中特圓體"/>
                <a:cs typeface="Times New Roman"/>
              </a:rPr>
              <a:t>（</a:t>
            </a:r>
            <a:r>
              <a:rPr lang="en-US" altLang="zh-TW" dirty="0" smtClean="0">
                <a:ea typeface="華康中特圓體"/>
                <a:cs typeface="Times New Roman"/>
              </a:rPr>
              <a:t>2</a:t>
            </a:r>
            <a:r>
              <a:rPr lang="zh-TW" altLang="zh-TW" dirty="0" smtClean="0">
                <a:ea typeface="華康中特圓體"/>
                <a:cs typeface="Times New Roman"/>
              </a:rPr>
              <a:t>）入會的儀式，必要的磨難，</a:t>
            </a:r>
            <a:endParaRPr lang="en-US" altLang="zh-TW" dirty="0" smtClean="0">
              <a:ea typeface="華康中特圓體"/>
              <a:cs typeface="Times New Roman"/>
            </a:endParaRPr>
          </a:p>
          <a:p>
            <a:r>
              <a:rPr lang="zh-TW" altLang="zh-TW" dirty="0" smtClean="0">
                <a:ea typeface="華康中特圓體"/>
                <a:cs typeface="Times New Roman"/>
              </a:rPr>
              <a:t>象徵性的死亡與復活都是由諸神或文化英雄或神話祖先所確立的，</a:t>
            </a:r>
            <a:endParaRPr lang="en-US" altLang="zh-TW" dirty="0" smtClean="0">
              <a:ea typeface="華康中特圓體"/>
              <a:cs typeface="Times New Roman"/>
            </a:endParaRPr>
          </a:p>
          <a:p>
            <a:r>
              <a:rPr lang="zh-TW" altLang="zh-TW" dirty="0" smtClean="0">
                <a:ea typeface="華康中特圓體"/>
                <a:cs typeface="Times New Roman"/>
              </a:rPr>
              <a:t>因此這種儀式有著一種超人的起源；</a:t>
            </a:r>
            <a:endParaRPr lang="en-US" altLang="zh-TW" dirty="0" smtClean="0">
              <a:ea typeface="華康中特圓體"/>
              <a:cs typeface="Times New Roman"/>
            </a:endParaRPr>
          </a:p>
          <a:p>
            <a:r>
              <a:rPr lang="zh-TW" altLang="zh-TW" dirty="0" smtClean="0">
                <a:ea typeface="華康中特圓體"/>
                <a:cs typeface="Times New Roman"/>
              </a:rPr>
              <a:t>只要通過這種儀式的履行，一個新手就模仿了一次英雄的，神聖的行為。</a:t>
            </a:r>
            <a:endParaRPr lang="zh-TW" altLang="en-US" dirty="0" smtClean="0"/>
          </a:p>
          <a:p>
            <a:endParaRPr lang="zh-TW" altLang="en-US" dirty="0"/>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304800" y="1554162"/>
            <a:ext cx="7363544" cy="4525963"/>
          </a:xfrm>
        </p:spPr>
        <p:txBody>
          <a:bodyPr/>
          <a:lstStyle/>
          <a:p>
            <a:r>
              <a:rPr lang="zh-TW" altLang="zh-TW" dirty="0" smtClean="0">
                <a:ea typeface="華康中特圓體"/>
                <a:cs typeface="Times New Roman"/>
              </a:rPr>
              <a:t>現代世界中的神聖與世俗。</a:t>
            </a:r>
            <a:endParaRPr lang="en-US" altLang="zh-TW" dirty="0" smtClean="0">
              <a:ea typeface="華康中特圓體"/>
              <a:cs typeface="Times New Roman"/>
            </a:endParaRPr>
          </a:p>
          <a:p>
            <a:r>
              <a:rPr lang="zh-TW" altLang="zh-TW" dirty="0" smtClean="0">
                <a:ea typeface="華康中特圓體"/>
                <a:cs typeface="Times New Roman"/>
              </a:rPr>
              <a:t>如果說，在第一次墮落之後，宗教感就降到了「被分裂的意識」的層次上；</a:t>
            </a:r>
            <a:endParaRPr lang="en-US" altLang="zh-TW" dirty="0" smtClean="0">
              <a:ea typeface="華康中特圓體"/>
              <a:cs typeface="Times New Roman"/>
            </a:endParaRPr>
          </a:p>
          <a:p>
            <a:r>
              <a:rPr lang="zh-TW" altLang="zh-TW" dirty="0" smtClean="0">
                <a:ea typeface="華康中特圓體"/>
                <a:cs typeface="Times New Roman"/>
              </a:rPr>
              <a:t>那麼在第二次墮落之後，他下降的就更深了，</a:t>
            </a:r>
            <a:endParaRPr lang="en-US" altLang="zh-TW" dirty="0" smtClean="0">
              <a:ea typeface="華康中特圓體"/>
              <a:cs typeface="Times New Roman"/>
            </a:endParaRPr>
          </a:p>
          <a:p>
            <a:r>
              <a:rPr lang="zh-TW" altLang="zh-TW" dirty="0" smtClean="0">
                <a:ea typeface="華康中特圓體"/>
                <a:cs typeface="Times New Roman"/>
              </a:rPr>
              <a:t>甚至於落到無異是的深淵—他已經「被忘記」了</a:t>
            </a:r>
            <a:endParaRPr lang="zh-TW" altLang="en-US" dirty="0"/>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zh-TW" dirty="0" smtClean="0">
                <a:latin typeface="Calibri"/>
                <a:ea typeface="華康中特圓體"/>
                <a:cs typeface="Times New Roman"/>
              </a:rPr>
              <a:t>想一想</a:t>
            </a:r>
            <a:endParaRPr lang="zh-TW" altLang="en-US" dirty="0"/>
          </a:p>
        </p:txBody>
      </p:sp>
      <p:sp>
        <p:nvSpPr>
          <p:cNvPr id="3" name="內容版面配置區 2"/>
          <p:cNvSpPr>
            <a:spLocks noGrp="1"/>
          </p:cNvSpPr>
          <p:nvPr>
            <p:ph idx="1"/>
          </p:nvPr>
        </p:nvSpPr>
        <p:spPr>
          <a:xfrm>
            <a:off x="304800" y="1554162"/>
            <a:ext cx="7363544" cy="4525963"/>
          </a:xfrm>
        </p:spPr>
        <p:txBody>
          <a:bodyPr/>
          <a:lstStyle/>
          <a:p>
            <a:pPr lvl="0">
              <a:lnSpc>
                <a:spcPct val="107000"/>
              </a:lnSpc>
              <a:spcAft>
                <a:spcPts val="800"/>
              </a:spcAft>
              <a:buFont typeface="+mj-lt"/>
              <a:buAutoNum type="arabicPeriod"/>
            </a:pPr>
            <a:r>
              <a:rPr lang="zh-TW" altLang="zh-TW" dirty="0" smtClean="0">
                <a:latin typeface="Calibri"/>
                <a:ea typeface="華康中特圓體"/>
                <a:cs typeface="Times New Roman"/>
              </a:rPr>
              <a:t>日常生活中，可以發現什麼顯聖物</a:t>
            </a:r>
            <a:r>
              <a:rPr lang="en-US" altLang="zh-TW" dirty="0" smtClean="0">
                <a:latin typeface="Calibri"/>
                <a:ea typeface="華康中特圓體"/>
                <a:cs typeface="Times New Roman"/>
              </a:rPr>
              <a:t>?</a:t>
            </a:r>
            <a:r>
              <a:rPr lang="zh-TW" altLang="zh-TW" dirty="0" smtClean="0">
                <a:latin typeface="Calibri"/>
                <a:ea typeface="華康中特圓體"/>
                <a:cs typeface="Times New Roman"/>
              </a:rPr>
              <a:t>宗教場所</a:t>
            </a:r>
            <a:r>
              <a:rPr lang="en-US" altLang="zh-TW" dirty="0" smtClean="0">
                <a:latin typeface="Calibri"/>
                <a:ea typeface="華康中特圓體"/>
                <a:cs typeface="Times New Roman"/>
              </a:rPr>
              <a:t>(</a:t>
            </a:r>
            <a:r>
              <a:rPr lang="zh-TW" altLang="zh-TW" dirty="0" smtClean="0">
                <a:latin typeface="Calibri"/>
                <a:ea typeface="華康中特圓體"/>
                <a:cs typeface="Times New Roman"/>
              </a:rPr>
              <a:t>寺廟、教堂</a:t>
            </a:r>
            <a:r>
              <a:rPr lang="en-US" altLang="zh-TW" dirty="0" smtClean="0">
                <a:latin typeface="Calibri"/>
                <a:ea typeface="華康中特圓體"/>
                <a:cs typeface="Times New Roman"/>
              </a:rPr>
              <a:t>)</a:t>
            </a:r>
            <a:r>
              <a:rPr lang="zh-TW" altLang="zh-TW" dirty="0" smtClean="0">
                <a:latin typeface="Calibri"/>
                <a:ea typeface="華康中特圓體"/>
                <a:cs typeface="Times New Roman"/>
              </a:rPr>
              <a:t>給自己什麼樣的感覺</a:t>
            </a:r>
            <a:r>
              <a:rPr lang="en-US" altLang="zh-TW" dirty="0" smtClean="0">
                <a:latin typeface="Calibri"/>
                <a:ea typeface="華康中特圓體"/>
                <a:cs typeface="Times New Roman"/>
              </a:rPr>
              <a:t>?</a:t>
            </a:r>
            <a:endParaRPr lang="zh-TW" altLang="zh-TW" dirty="0" smtClean="0">
              <a:latin typeface="Calibri"/>
              <a:ea typeface="新細明體"/>
              <a:cs typeface="Times New Roman"/>
            </a:endParaRPr>
          </a:p>
          <a:p>
            <a:pPr marL="514350" indent="-514350">
              <a:buFont typeface="+mj-lt"/>
              <a:buAutoNum type="arabicPeriod"/>
            </a:pPr>
            <a:r>
              <a:rPr lang="zh-TW" altLang="zh-TW" dirty="0" smtClean="0">
                <a:ea typeface="華康中特圓體"/>
                <a:cs typeface="Times New Roman"/>
              </a:rPr>
              <a:t>什麼樣的時間可以被稱為是神聖時間？過年時候的氣氛是一種神聖時間的重演嗎？</a:t>
            </a:r>
            <a:endParaRPr lang="zh-TW" altLang="en-US" dirty="0"/>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187624" y="764704"/>
            <a:ext cx="6400800" cy="758952"/>
          </a:xfrm>
        </p:spPr>
        <p:txBody>
          <a:bodyPr/>
          <a:lstStyle/>
          <a:p>
            <a:r>
              <a:rPr lang="zh-TW" altLang="en-US" b="1" dirty="0" smtClean="0">
                <a:solidFill>
                  <a:srgbClr val="FF0000"/>
                </a:solidFill>
                <a:latin typeface="+mn-ea"/>
                <a:ea typeface="+mn-ea"/>
                <a:cs typeface="Times New Roman"/>
              </a:rPr>
              <a:t>     功夫</a:t>
            </a:r>
            <a:r>
              <a:rPr lang="en-US" altLang="zh-TW" b="1" dirty="0" smtClean="0">
                <a:solidFill>
                  <a:srgbClr val="FF0000"/>
                </a:solidFill>
                <a:latin typeface="+mn-ea"/>
                <a:ea typeface="+mn-ea"/>
                <a:cs typeface="Times New Roman"/>
              </a:rPr>
              <a:t>--</a:t>
            </a:r>
            <a:r>
              <a:rPr lang="zh-TW" altLang="zh-TW" b="1" dirty="0" smtClean="0">
                <a:solidFill>
                  <a:srgbClr val="FF0000"/>
                </a:solidFill>
                <a:latin typeface="+mn-ea"/>
                <a:ea typeface="+mn-ea"/>
                <a:cs typeface="Times New Roman"/>
              </a:rPr>
              <a:t>解讀經典</a:t>
            </a:r>
            <a:endParaRPr lang="zh-TW" altLang="en-US" b="1" dirty="0">
              <a:latin typeface="+mn-ea"/>
              <a:ea typeface="+mn-ea"/>
            </a:endParaRPr>
          </a:p>
        </p:txBody>
      </p:sp>
      <p:sp>
        <p:nvSpPr>
          <p:cNvPr id="3" name="內容版面配置區 2"/>
          <p:cNvSpPr>
            <a:spLocks noGrp="1"/>
          </p:cNvSpPr>
          <p:nvPr>
            <p:ph idx="1"/>
          </p:nvPr>
        </p:nvSpPr>
        <p:spPr>
          <a:xfrm>
            <a:off x="1043608" y="1412776"/>
            <a:ext cx="6515100" cy="4525963"/>
          </a:xfrm>
        </p:spPr>
        <p:txBody>
          <a:bodyPr>
            <a:normAutofit fontScale="92500"/>
          </a:bodyPr>
          <a:lstStyle/>
          <a:p>
            <a:endParaRPr lang="en-US" altLang="zh-TW" dirty="0" smtClean="0">
              <a:solidFill>
                <a:srgbClr val="0070C0"/>
              </a:solidFill>
              <a:latin typeface="華康中特圓體" pitchFamily="49" charset="-120"/>
              <a:ea typeface="華康中特圓體" pitchFamily="49" charset="-120"/>
              <a:cs typeface="Times New Roman"/>
            </a:endParaRPr>
          </a:p>
          <a:p>
            <a:r>
              <a:rPr lang="zh-TW" altLang="zh-TW" sz="3500" dirty="0" smtClean="0">
                <a:latin typeface="華康中圓體(P)" pitchFamily="34" charset="-120"/>
                <a:ea typeface="華康中圓體(P)" pitchFamily="34" charset="-120"/>
                <a:cs typeface="Times New Roman"/>
              </a:rPr>
              <a:t>第二</a:t>
            </a:r>
            <a:r>
              <a:rPr lang="zh-TW" altLang="en-US" sz="3500" dirty="0" smtClean="0">
                <a:latin typeface="華康中圓體(P)" pitchFamily="34" charset="-120"/>
                <a:ea typeface="華康中圓體(P)" pitchFamily="34" charset="-120"/>
                <a:cs typeface="Times New Roman"/>
              </a:rPr>
              <a:t>招，</a:t>
            </a:r>
            <a:r>
              <a:rPr lang="zh-TW" altLang="zh-TW" sz="3500" dirty="0" smtClean="0">
                <a:latin typeface="華康中圓體(P)" pitchFamily="34" charset="-120"/>
                <a:ea typeface="華康中圓體(P)" pitchFamily="34" charset="-120"/>
                <a:cs typeface="Times New Roman"/>
              </a:rPr>
              <a:t>解讀</a:t>
            </a:r>
            <a:r>
              <a:rPr lang="zh-TW" altLang="en-US" sz="3500" dirty="0" smtClean="0">
                <a:latin typeface="華康中圓體(P)" pitchFamily="34" charset="-120"/>
                <a:ea typeface="華康中圓體(P)" pitchFamily="34" charset="-120"/>
                <a:cs typeface="Times New Roman"/>
              </a:rPr>
              <a:t>的功夫論</a:t>
            </a:r>
            <a:endParaRPr lang="en-US" altLang="zh-TW" sz="3500" dirty="0" smtClean="0">
              <a:latin typeface="華康中圓體(P)" pitchFamily="34" charset="-120"/>
              <a:ea typeface="華康中圓體(P)" pitchFamily="34" charset="-120"/>
              <a:cs typeface="Times New Roman"/>
            </a:endParaRPr>
          </a:p>
          <a:p>
            <a:r>
              <a:rPr lang="zh-TW" altLang="zh-TW" sz="3500" dirty="0" smtClean="0">
                <a:latin typeface="華康中圓體(P)" pitchFamily="34" charset="-120"/>
                <a:ea typeface="華康中圓體(P)" pitchFamily="34" charset="-120"/>
                <a:cs typeface="Times New Roman"/>
              </a:rPr>
              <a:t>解讀包含客觀性理解的要求</a:t>
            </a:r>
            <a:r>
              <a:rPr lang="zh-TW" altLang="en-US" sz="3500" dirty="0" smtClean="0">
                <a:latin typeface="華康中圓體(P)" pitchFamily="34" charset="-120"/>
                <a:ea typeface="華康中圓體(P)" pitchFamily="34" charset="-120"/>
                <a:cs typeface="Times New Roman"/>
              </a:rPr>
              <a:t>，</a:t>
            </a:r>
            <a:r>
              <a:rPr lang="zh-TW" altLang="zh-TW" sz="3500" dirty="0" smtClean="0">
                <a:latin typeface="華康中圓體(P)" pitchFamily="34" charset="-120"/>
                <a:ea typeface="華康中圓體(P)" pitchFamily="34" charset="-120"/>
                <a:cs typeface="Times New Roman"/>
              </a:rPr>
              <a:t>也包含了創作的能力</a:t>
            </a:r>
            <a:endParaRPr lang="en-US" altLang="zh-TW" sz="3500" dirty="0" smtClean="0">
              <a:latin typeface="華康中圓體(P)" pitchFamily="34" charset="-120"/>
              <a:ea typeface="華康中圓體(P)" pitchFamily="34" charset="-120"/>
              <a:cs typeface="Times New Roman"/>
            </a:endParaRPr>
          </a:p>
          <a:p>
            <a:r>
              <a:rPr lang="zh-TW" altLang="zh-TW" sz="3500" dirty="0" smtClean="0">
                <a:latin typeface="華康中圓體(P)" pitchFamily="34" charset="-120"/>
                <a:ea typeface="華康中圓體(P)" pitchFamily="34" charset="-120"/>
                <a:cs typeface="Times New Roman"/>
              </a:rPr>
              <a:t>闡釋原作的韻味、想像的深度、理解的趣味性。</a:t>
            </a:r>
            <a:endParaRPr lang="en-US" altLang="zh-TW" sz="3500" dirty="0" smtClean="0">
              <a:latin typeface="華康中圓體(P)" pitchFamily="34" charset="-120"/>
              <a:ea typeface="華康中圓體(P)" pitchFamily="34" charset="-120"/>
              <a:cs typeface="Times New Roman"/>
            </a:endParaRPr>
          </a:p>
          <a:p>
            <a:r>
              <a:rPr lang="zh-TW" altLang="zh-TW" sz="3500" dirty="0" smtClean="0">
                <a:latin typeface="華康中圓體(P)" pitchFamily="34" charset="-120"/>
                <a:ea typeface="華康中圓體(P)" pitchFamily="34" charset="-120"/>
                <a:cs typeface="Times New Roman"/>
              </a:rPr>
              <a:t>不</a:t>
            </a:r>
            <a:r>
              <a:rPr lang="zh-TW" altLang="en-US" sz="3500" dirty="0" smtClean="0">
                <a:latin typeface="華康中圓體(P)" pitchFamily="34" charset="-120"/>
                <a:ea typeface="華康中圓體(P)" pitchFamily="34" charset="-120"/>
                <a:cs typeface="Times New Roman"/>
              </a:rPr>
              <a:t>僅</a:t>
            </a:r>
            <a:r>
              <a:rPr lang="zh-TW" altLang="zh-TW" sz="3500" dirty="0" smtClean="0">
                <a:latin typeface="華康中圓體(P)" pitchFamily="34" charset="-120"/>
                <a:ea typeface="華康中圓體(P)" pitchFamily="34" charset="-120"/>
                <a:cs typeface="Times New Roman"/>
              </a:rPr>
              <a:t>是原創者與翻譯者之間的連結，更重要的是讀者本身的參與。</a:t>
            </a:r>
            <a:endParaRPr lang="zh-TW" altLang="en-US" sz="3500" dirty="0" smtClean="0">
              <a:latin typeface="華康中圓體(P)" pitchFamily="34" charset="-120"/>
              <a:ea typeface="華康中圓體(P)" pitchFamily="34" charset="-120"/>
            </a:endParaRPr>
          </a:p>
          <a:p>
            <a:endParaRPr lang="zh-TW" altLang="en-US" dirty="0"/>
          </a:p>
        </p:txBody>
      </p:sp>
    </p:spTree>
    <p:extLst>
      <p:ext uri="{BB962C8B-B14F-4D97-AF65-F5344CB8AC3E}">
        <p14:creationId xmlns:p14="http://schemas.microsoft.com/office/powerpoint/2010/main" val="3321138870"/>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zh-TW" dirty="0" smtClean="0">
                <a:latin typeface="Calibri"/>
                <a:ea typeface="華康中特圓體"/>
                <a:cs typeface="Times New Roman"/>
              </a:rPr>
              <a:t>參考資料</a:t>
            </a:r>
            <a:endParaRPr lang="zh-TW" altLang="en-US" dirty="0"/>
          </a:p>
        </p:txBody>
      </p:sp>
      <p:sp>
        <p:nvSpPr>
          <p:cNvPr id="3" name="內容版面配置區 2"/>
          <p:cNvSpPr>
            <a:spLocks noGrp="1"/>
          </p:cNvSpPr>
          <p:nvPr>
            <p:ph idx="1"/>
          </p:nvPr>
        </p:nvSpPr>
        <p:spPr/>
        <p:txBody>
          <a:bodyPr/>
          <a:lstStyle/>
          <a:p>
            <a:pPr>
              <a:lnSpc>
                <a:spcPct val="107000"/>
              </a:lnSpc>
              <a:spcAft>
                <a:spcPts val="800"/>
              </a:spcAft>
            </a:pPr>
            <a:r>
              <a:rPr lang="zh-TW" altLang="zh-TW" dirty="0" smtClean="0">
                <a:latin typeface="Calibri"/>
                <a:ea typeface="華康中特圓體"/>
                <a:cs typeface="Times New Roman"/>
              </a:rPr>
              <a:t>伊莉亞德 著</a:t>
            </a:r>
            <a:r>
              <a:rPr lang="en-US" altLang="zh-TW" dirty="0" smtClean="0">
                <a:latin typeface="Calibri"/>
                <a:ea typeface="華康中特圓體"/>
                <a:cs typeface="Times New Roman"/>
              </a:rPr>
              <a:t>/</a:t>
            </a:r>
            <a:r>
              <a:rPr lang="zh-TW" altLang="zh-TW" dirty="0" smtClean="0">
                <a:latin typeface="Calibri"/>
                <a:ea typeface="華康中特圓體"/>
                <a:cs typeface="Times New Roman"/>
              </a:rPr>
              <a:t>楊素娥 譯</a:t>
            </a:r>
            <a:r>
              <a:rPr lang="en-US" altLang="zh-TW" dirty="0" smtClean="0">
                <a:latin typeface="Calibri"/>
                <a:ea typeface="華康中特圓體"/>
                <a:cs typeface="Times New Roman"/>
              </a:rPr>
              <a:t>(2001)</a:t>
            </a:r>
            <a:r>
              <a:rPr lang="zh-TW" altLang="zh-TW" dirty="0" smtClean="0">
                <a:latin typeface="Calibri"/>
                <a:ea typeface="華康中特圓體"/>
                <a:cs typeface="Times New Roman"/>
              </a:rPr>
              <a:t>，聖與俗：宗教的本質，台北</a:t>
            </a:r>
            <a:r>
              <a:rPr lang="en-US" altLang="zh-TW" dirty="0" smtClean="0">
                <a:latin typeface="Calibri"/>
                <a:ea typeface="華康中特圓體"/>
                <a:cs typeface="Times New Roman"/>
              </a:rPr>
              <a:t>:</a:t>
            </a:r>
            <a:r>
              <a:rPr lang="zh-TW" altLang="zh-TW" dirty="0" smtClean="0">
                <a:latin typeface="Calibri"/>
                <a:ea typeface="華康中特圓體"/>
                <a:cs typeface="Times New Roman"/>
              </a:rPr>
              <a:t>桂冠</a:t>
            </a:r>
            <a:endParaRPr lang="zh-TW" altLang="zh-TW" dirty="0" smtClean="0">
              <a:latin typeface="Calibri"/>
              <a:ea typeface="新細明體"/>
              <a:cs typeface="Times New Roman"/>
            </a:endParaRPr>
          </a:p>
          <a:p>
            <a:r>
              <a:rPr lang="zh-TW" altLang="zh-TW" dirty="0" smtClean="0">
                <a:ea typeface="華康中特圓體"/>
                <a:cs typeface="Times New Roman"/>
              </a:rPr>
              <a:t>《神聖與世俗》〔羅馬尼亞〕米爾恰‧伊利亞得</a:t>
            </a:r>
            <a:r>
              <a:rPr lang="en-US" altLang="zh-TW" dirty="0" smtClean="0">
                <a:ea typeface="華康中特圓體"/>
                <a:cs typeface="Times New Roman"/>
              </a:rPr>
              <a:t> (</a:t>
            </a:r>
            <a:r>
              <a:rPr lang="en-US" altLang="zh-TW" dirty="0" err="1" smtClean="0">
                <a:ea typeface="華康中特圓體"/>
                <a:cs typeface="Times New Roman"/>
              </a:rPr>
              <a:t>Mircea</a:t>
            </a:r>
            <a:r>
              <a:rPr lang="en-US" altLang="zh-TW" dirty="0" smtClean="0">
                <a:ea typeface="華康中特圓體"/>
                <a:cs typeface="Times New Roman"/>
              </a:rPr>
              <a:t> </a:t>
            </a:r>
            <a:r>
              <a:rPr lang="en-US" altLang="zh-TW" dirty="0" err="1" smtClean="0">
                <a:ea typeface="華康中特圓體"/>
                <a:cs typeface="Times New Roman"/>
              </a:rPr>
              <a:t>Eliade</a:t>
            </a:r>
            <a:r>
              <a:rPr lang="en-US" altLang="zh-TW" dirty="0" smtClean="0">
                <a:ea typeface="華康中特圓體"/>
                <a:cs typeface="Times New Roman"/>
              </a:rPr>
              <a:t>) </a:t>
            </a:r>
            <a:r>
              <a:rPr lang="zh-TW" altLang="zh-TW" dirty="0" smtClean="0">
                <a:ea typeface="華康中特圓體"/>
                <a:cs typeface="Times New Roman"/>
              </a:rPr>
              <a:t>著</a:t>
            </a:r>
            <a:r>
              <a:rPr lang="en-US" altLang="zh-TW" dirty="0" smtClean="0">
                <a:ea typeface="華康中特圓體"/>
                <a:cs typeface="Times New Roman"/>
              </a:rPr>
              <a:t>/</a:t>
            </a:r>
            <a:r>
              <a:rPr lang="zh-TW" altLang="zh-TW" dirty="0" smtClean="0">
                <a:ea typeface="華康中特圓體"/>
                <a:cs typeface="Times New Roman"/>
              </a:rPr>
              <a:t>王建光 譯；北京；華夏出版社，</a:t>
            </a:r>
            <a:r>
              <a:rPr lang="en-US" altLang="zh-TW" dirty="0" smtClean="0">
                <a:ea typeface="華康中特圓體"/>
                <a:cs typeface="Times New Roman"/>
              </a:rPr>
              <a:t>2002</a:t>
            </a:r>
            <a:endParaRPr lang="zh-TW" altLang="en-US" dirty="0"/>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043608" y="764704"/>
            <a:ext cx="6400800" cy="758952"/>
          </a:xfrm>
        </p:spPr>
        <p:txBody>
          <a:bodyPr/>
          <a:lstStyle/>
          <a:p>
            <a:r>
              <a:rPr lang="zh-TW" altLang="en-US" b="1" dirty="0" smtClean="0">
                <a:solidFill>
                  <a:srgbClr val="FF0000"/>
                </a:solidFill>
              </a:rPr>
              <a:t>經典的重要性，為何是它？</a:t>
            </a:r>
            <a:endParaRPr lang="zh-TW" altLang="en-US" b="1" dirty="0">
              <a:solidFill>
                <a:srgbClr val="FF0000"/>
              </a:solidFill>
            </a:endParaRPr>
          </a:p>
        </p:txBody>
      </p:sp>
      <p:sp>
        <p:nvSpPr>
          <p:cNvPr id="3" name="內容版面配置區 2"/>
          <p:cNvSpPr>
            <a:spLocks noGrp="1"/>
          </p:cNvSpPr>
          <p:nvPr>
            <p:ph idx="1"/>
          </p:nvPr>
        </p:nvSpPr>
        <p:spPr>
          <a:xfrm>
            <a:off x="899592" y="1844824"/>
            <a:ext cx="6912768" cy="4485112"/>
          </a:xfrm>
        </p:spPr>
        <p:txBody>
          <a:bodyPr/>
          <a:lstStyle/>
          <a:p>
            <a:endParaRPr lang="en-US" altLang="zh-TW" dirty="0" smtClean="0">
              <a:latin typeface="華康中特圓體" pitchFamily="49" charset="-120"/>
              <a:ea typeface="華康中特圓體" pitchFamily="49" charset="-120"/>
              <a:cs typeface="Times New Roman"/>
            </a:endParaRPr>
          </a:p>
          <a:p>
            <a:r>
              <a:rPr lang="zh-TW" altLang="zh-TW" sz="3200" dirty="0" smtClean="0">
                <a:latin typeface="華康中圓體(P)" pitchFamily="34" charset="-120"/>
                <a:ea typeface="華康中圓體(P)" pitchFamily="34" charset="-120"/>
                <a:cs typeface="Times New Roman"/>
              </a:rPr>
              <a:t>考驗</a:t>
            </a:r>
            <a:r>
              <a:rPr lang="zh-TW" altLang="en-US" sz="3200" dirty="0" smtClean="0">
                <a:latin typeface="華康中圓體(P)" pitchFamily="34" charset="-120"/>
                <a:ea typeface="華康中圓體(P)" pitchFamily="34" charset="-120"/>
                <a:cs typeface="Times New Roman"/>
              </a:rPr>
              <a:t>（他人眼中重要的事情）</a:t>
            </a:r>
            <a:endParaRPr lang="en-US" altLang="zh-TW" sz="3200" dirty="0" smtClean="0">
              <a:latin typeface="華康中圓體(P)" pitchFamily="34" charset="-120"/>
              <a:ea typeface="華康中圓體(P)" pitchFamily="34" charset="-120"/>
              <a:cs typeface="Times New Roman"/>
            </a:endParaRPr>
          </a:p>
          <a:p>
            <a:r>
              <a:rPr lang="zh-TW" altLang="en-US" sz="3200" dirty="0" smtClean="0">
                <a:latin typeface="華康中圓體(P)" pitchFamily="34" charset="-120"/>
                <a:ea typeface="華康中圓體(P)" pitchFamily="34" charset="-120"/>
                <a:cs typeface="Times New Roman"/>
              </a:rPr>
              <a:t>一種相遇的可能性！</a:t>
            </a:r>
            <a:endParaRPr lang="en-US" altLang="zh-TW" sz="3200" dirty="0" smtClean="0">
              <a:latin typeface="華康中圓體(P)" pitchFamily="34" charset="-120"/>
              <a:ea typeface="華康中圓體(P)" pitchFamily="34" charset="-120"/>
              <a:cs typeface="Times New Roman"/>
            </a:endParaRPr>
          </a:p>
          <a:p>
            <a:r>
              <a:rPr lang="zh-TW" altLang="en-US" sz="3200" dirty="0" smtClean="0">
                <a:latin typeface="華康中圓體(P)" pitchFamily="34" charset="-120"/>
                <a:ea typeface="華康中圓體(P)" pitchFamily="34" charset="-120"/>
                <a:cs typeface="Times New Roman"/>
              </a:rPr>
              <a:t>（種子、發芽、成長、結果、新的種子）</a:t>
            </a:r>
            <a:endParaRPr lang="zh-TW" altLang="en-US" sz="3200" dirty="0">
              <a:latin typeface="華康中圓體(P)" pitchFamily="34" charset="-120"/>
              <a:ea typeface="華康中圓體(P)" pitchFamily="34" charset="-120"/>
            </a:endParaRPr>
          </a:p>
        </p:txBody>
      </p:sp>
    </p:spTree>
    <p:extLst>
      <p:ext uri="{BB962C8B-B14F-4D97-AF65-F5344CB8AC3E}">
        <p14:creationId xmlns:p14="http://schemas.microsoft.com/office/powerpoint/2010/main" val="2101482792"/>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版面配置區 1"/>
          <p:cNvSpPr>
            <a:spLocks noGrp="1"/>
          </p:cNvSpPr>
          <p:nvPr>
            <p:ph type="body" idx="1"/>
          </p:nvPr>
        </p:nvSpPr>
        <p:spPr/>
        <p:txBody>
          <a:bodyPr/>
          <a:lstStyle/>
          <a:p>
            <a:endParaRPr lang="zh-TW" altLang="en-US"/>
          </a:p>
        </p:txBody>
      </p:sp>
      <p:sp>
        <p:nvSpPr>
          <p:cNvPr id="3" name="標題 2"/>
          <p:cNvSpPr>
            <a:spLocks noGrp="1"/>
          </p:cNvSpPr>
          <p:nvPr>
            <p:ph type="title"/>
          </p:nvPr>
        </p:nvSpPr>
        <p:spPr/>
        <p:txBody>
          <a:bodyPr>
            <a:noAutofit/>
          </a:bodyPr>
          <a:lstStyle/>
          <a:p>
            <a:r>
              <a:rPr lang="zh-TW" altLang="zh-TW" sz="4000" dirty="0" smtClean="0">
                <a:latin typeface="華康中特圓體" pitchFamily="49" charset="-120"/>
                <a:ea typeface="華康中特圓體" pitchFamily="49" charset="-120"/>
                <a:cs typeface="Times New Roman"/>
              </a:rPr>
              <a:t>這本書對我的重要性</a:t>
            </a:r>
            <a:r>
              <a:rPr lang="en-US" altLang="zh-TW" sz="4000" dirty="0" smtClean="0">
                <a:latin typeface="華康中特圓體" pitchFamily="49" charset="-120"/>
                <a:ea typeface="華康中特圓體" pitchFamily="49" charset="-120"/>
                <a:cs typeface="Times New Roman"/>
              </a:rPr>
              <a:t>?</a:t>
            </a:r>
            <a:r>
              <a:rPr lang="zh-TW" altLang="zh-TW" sz="4000" dirty="0" smtClean="0">
                <a:latin typeface="華康中特圓體" pitchFamily="49" charset="-120"/>
                <a:ea typeface="華康中特圓體" pitchFamily="49" charset="-120"/>
                <a:cs typeface="Times New Roman"/>
              </a:rPr>
              <a:t/>
            </a:r>
            <a:br>
              <a:rPr lang="zh-TW" altLang="zh-TW" sz="4000" dirty="0" smtClean="0">
                <a:latin typeface="華康中特圓體" pitchFamily="49" charset="-120"/>
                <a:ea typeface="華康中特圓體" pitchFamily="49" charset="-120"/>
                <a:cs typeface="Times New Roman"/>
              </a:rPr>
            </a:br>
            <a:endParaRPr lang="zh-TW" altLang="en-US" sz="4000" dirty="0">
              <a:latin typeface="華康中特圓體" pitchFamily="49" charset="-120"/>
              <a:ea typeface="華康中特圓體" pitchFamily="49" charset="-120"/>
            </a:endParaRP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304800" y="1554162"/>
            <a:ext cx="7507560" cy="4525963"/>
          </a:xfrm>
        </p:spPr>
        <p:txBody>
          <a:bodyPr/>
          <a:lstStyle/>
          <a:p>
            <a:pPr lvl="0"/>
            <a:r>
              <a:rPr lang="zh-TW" altLang="zh-TW" dirty="0" smtClean="0">
                <a:latin typeface="華康中特圓體" pitchFamily="49" charset="-120"/>
                <a:ea typeface="華康中特圓體" pitchFamily="49" charset="-120"/>
                <a:cs typeface="Times New Roman"/>
              </a:rPr>
              <a:t>《聖與俗》強調了神聖現象在不同宗教中的展現，</a:t>
            </a:r>
            <a:endParaRPr lang="en-US" altLang="zh-TW" dirty="0" smtClean="0">
              <a:latin typeface="華康中特圓體" pitchFamily="49" charset="-120"/>
              <a:ea typeface="華康中特圓體" pitchFamily="49" charset="-120"/>
              <a:cs typeface="Times New Roman"/>
            </a:endParaRPr>
          </a:p>
          <a:p>
            <a:pPr lvl="0"/>
            <a:r>
              <a:rPr lang="zh-TW" altLang="zh-TW" dirty="0" smtClean="0">
                <a:latin typeface="華康中特圓體" pitchFamily="49" charset="-120"/>
                <a:ea typeface="華康中特圓體" pitchFamily="49" charset="-120"/>
                <a:cs typeface="Times New Roman"/>
              </a:rPr>
              <a:t>宗教乃是一種人類的共通現象，作為一種人類學的基本常數，無論在哪一種文化和歷史中都可以有類似的宗教體驗。</a:t>
            </a:r>
          </a:p>
          <a:p>
            <a:endParaRPr lang="zh-TW" altLang="en-US" dirty="0"/>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304800" y="1554162"/>
            <a:ext cx="7651576" cy="4525963"/>
          </a:xfrm>
        </p:spPr>
        <p:txBody>
          <a:bodyPr>
            <a:normAutofit/>
          </a:bodyPr>
          <a:lstStyle/>
          <a:p>
            <a:r>
              <a:rPr lang="zh-TW" altLang="zh-TW" dirty="0" smtClean="0">
                <a:latin typeface="華康中特圓體" pitchFamily="49" charset="-120"/>
                <a:ea typeface="華康中特圓體" pitchFamily="49" charset="-120"/>
                <a:cs typeface="Times New Roman"/>
              </a:rPr>
              <a:t>顯聖物的概念</a:t>
            </a:r>
            <a:endParaRPr lang="en-US" altLang="zh-TW" dirty="0" smtClean="0">
              <a:latin typeface="華康中特圓體" pitchFamily="49" charset="-120"/>
              <a:ea typeface="華康中特圓體" pitchFamily="49" charset="-120"/>
              <a:cs typeface="Times New Roman"/>
            </a:endParaRPr>
          </a:p>
          <a:p>
            <a:r>
              <a:rPr lang="zh-TW" altLang="zh-TW" dirty="0" smtClean="0">
                <a:latin typeface="華康中特圓體" pitchFamily="49" charset="-120"/>
                <a:ea typeface="華康中特圓體" pitchFamily="49" charset="-120"/>
                <a:cs typeface="Times New Roman"/>
              </a:rPr>
              <a:t>顯聖物存在於我們日常生活中，並向我們顯出神聖的東西。</a:t>
            </a:r>
            <a:endParaRPr lang="en-US" altLang="zh-TW" dirty="0" smtClean="0">
              <a:latin typeface="華康中特圓體" pitchFamily="49" charset="-120"/>
              <a:ea typeface="華康中特圓體" pitchFamily="49" charset="-120"/>
              <a:cs typeface="Times New Roman"/>
            </a:endParaRPr>
          </a:p>
          <a:p>
            <a:r>
              <a:rPr lang="zh-TW" altLang="zh-TW" dirty="0" smtClean="0">
                <a:latin typeface="華康中特圓體" pitchFamily="49" charset="-120"/>
                <a:ea typeface="華康中特圓體" pitchFamily="49" charset="-120"/>
                <a:cs typeface="Times New Roman"/>
              </a:rPr>
              <a:t>宗教的人，其實每一個人都有宗教人的涵養在其中。</a:t>
            </a:r>
            <a:endParaRPr lang="en-US" altLang="zh-TW" dirty="0" smtClean="0">
              <a:latin typeface="華康中特圓體" pitchFamily="49" charset="-120"/>
              <a:ea typeface="華康中特圓體" pitchFamily="49" charset="-120"/>
              <a:cs typeface="Times New Roman"/>
            </a:endParaRPr>
          </a:p>
          <a:p>
            <a:r>
              <a:rPr lang="zh-TW" altLang="zh-TW" dirty="0" smtClean="0">
                <a:latin typeface="華康中特圓體" pitchFamily="49" charset="-120"/>
                <a:ea typeface="華康中特圓體" pitchFamily="49" charset="-120"/>
                <a:cs typeface="Times New Roman"/>
              </a:rPr>
              <a:t>並且也具備了宗教情懷。</a:t>
            </a:r>
            <a:endParaRPr lang="en-US" altLang="zh-TW" dirty="0" smtClean="0">
              <a:latin typeface="華康中特圓體" pitchFamily="49" charset="-120"/>
              <a:ea typeface="華康中特圓體" pitchFamily="49" charset="-120"/>
              <a:cs typeface="Times New Roman"/>
            </a:endParaRP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304800" y="1554162"/>
            <a:ext cx="7363544" cy="4525963"/>
          </a:xfrm>
        </p:spPr>
        <p:txBody>
          <a:bodyPr/>
          <a:lstStyle/>
          <a:p>
            <a:r>
              <a:rPr lang="zh-TW" altLang="zh-TW" dirty="0" smtClean="0">
                <a:latin typeface="華康中特圓體" pitchFamily="49" charset="-120"/>
                <a:ea typeface="華康中特圓體" pitchFamily="49" charset="-120"/>
                <a:cs typeface="Times New Roman"/>
              </a:rPr>
              <a:t>宗教人不一定就是一個宗教的皈依者，</a:t>
            </a:r>
            <a:endParaRPr lang="en-US" altLang="zh-TW" dirty="0" smtClean="0">
              <a:latin typeface="華康中特圓體" pitchFamily="49" charset="-120"/>
              <a:ea typeface="華康中特圓體" pitchFamily="49" charset="-120"/>
              <a:cs typeface="Times New Roman"/>
            </a:endParaRPr>
          </a:p>
          <a:p>
            <a:r>
              <a:rPr lang="zh-TW" altLang="zh-TW" dirty="0" smtClean="0">
                <a:latin typeface="華康中特圓體" pitchFamily="49" charset="-120"/>
                <a:ea typeface="華康中特圓體" pitchFamily="49" charset="-120"/>
                <a:cs typeface="Times New Roman"/>
              </a:rPr>
              <a:t>但仍是繼承著文化而來的的宗教遺產，</a:t>
            </a:r>
            <a:endParaRPr lang="en-US" altLang="zh-TW" dirty="0" smtClean="0">
              <a:latin typeface="華康中特圓體" pitchFamily="49" charset="-120"/>
              <a:ea typeface="華康中特圓體" pitchFamily="49" charset="-120"/>
              <a:cs typeface="Times New Roman"/>
            </a:endParaRPr>
          </a:p>
          <a:p>
            <a:r>
              <a:rPr lang="zh-TW" altLang="zh-TW" dirty="0" smtClean="0">
                <a:latin typeface="華康中特圓體" pitchFamily="49" charset="-120"/>
                <a:ea typeface="華康中特圓體" pitchFamily="49" charset="-120"/>
                <a:cs typeface="Times New Roman"/>
              </a:rPr>
              <a:t>只是不斷地遞減中。</a:t>
            </a:r>
            <a:endParaRPr lang="zh-TW" altLang="en-US" dirty="0" smtClean="0">
              <a:latin typeface="華康中特圓體" pitchFamily="49" charset="-120"/>
              <a:ea typeface="華康中特圓體" pitchFamily="49" charset="-120"/>
            </a:endParaRPr>
          </a:p>
          <a:p>
            <a:endParaRPr lang="zh-TW" altLang="en-US" dirty="0"/>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旅程">
  <a:themeElements>
    <a:clrScheme name="旅程">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旅程">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旅程">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173</TotalTime>
  <Words>1632</Words>
  <Application>Microsoft Office PowerPoint</Application>
  <PresentationFormat>如螢幕大小 (4:3)</PresentationFormat>
  <Paragraphs>119</Paragraphs>
  <Slides>40</Slides>
  <Notes>0</Notes>
  <HiddenSlides>0</HiddenSlides>
  <MMClips>0</MMClips>
  <ScaleCrop>false</ScaleCrop>
  <HeadingPairs>
    <vt:vector size="6" baseType="variant">
      <vt:variant>
        <vt:lpstr>使用字型</vt:lpstr>
      </vt:variant>
      <vt:variant>
        <vt:i4>9</vt:i4>
      </vt:variant>
      <vt:variant>
        <vt:lpstr>佈景主題</vt:lpstr>
      </vt:variant>
      <vt:variant>
        <vt:i4>1</vt:i4>
      </vt:variant>
      <vt:variant>
        <vt:lpstr>投影片標題</vt:lpstr>
      </vt:variant>
      <vt:variant>
        <vt:i4>40</vt:i4>
      </vt:variant>
    </vt:vector>
  </HeadingPairs>
  <TitlesOfParts>
    <vt:vector size="50" baseType="lpstr">
      <vt:lpstr>華康中特圓體</vt:lpstr>
      <vt:lpstr>華康中圓體(P)</vt:lpstr>
      <vt:lpstr>微軟正黑體</vt:lpstr>
      <vt:lpstr>新細明體</vt:lpstr>
      <vt:lpstr>Calibri</vt:lpstr>
      <vt:lpstr>Franklin Gothic Book</vt:lpstr>
      <vt:lpstr>Franklin Gothic Medium</vt:lpstr>
      <vt:lpstr>Times New Roman</vt:lpstr>
      <vt:lpstr>Wingdings 2</vt:lpstr>
      <vt:lpstr>旅程</vt:lpstr>
      <vt:lpstr>經典99導讀---聖與俗</vt:lpstr>
      <vt:lpstr>功夫—解讀經典的招式</vt:lpstr>
      <vt:lpstr>    功夫--解讀經典</vt:lpstr>
      <vt:lpstr>     功夫--解讀經典</vt:lpstr>
      <vt:lpstr>經典的重要性，為何是它？</vt:lpstr>
      <vt:lpstr>這本書對我的重要性? </vt:lpstr>
      <vt:lpstr>PowerPoint 簡報</vt:lpstr>
      <vt:lpstr>PowerPoint 簡報</vt:lpstr>
      <vt:lpstr>PowerPoint 簡報</vt:lpstr>
      <vt:lpstr>作者是誰?本書結構分析 </vt:lpstr>
      <vt:lpstr>PowerPoint 簡報</vt:lpstr>
      <vt:lpstr>PowerPoint 簡報</vt:lpstr>
      <vt:lpstr>PowerPoint 簡報</vt:lpstr>
      <vt:lpstr>PowerPoint 簡報</vt:lpstr>
      <vt:lpstr>重要概念解釋 </vt:lpstr>
      <vt:lpstr>聖顯</vt:lpstr>
      <vt:lpstr>PowerPoint 簡報</vt:lpstr>
      <vt:lpstr>顯聖物</vt:lpstr>
      <vt:lpstr>門檻</vt:lpstr>
      <vt:lpstr>PowerPoint 簡報</vt:lpstr>
      <vt:lpstr>世界中心</vt:lpstr>
      <vt:lpstr>PowerPoint 簡報</vt:lpstr>
      <vt:lpstr>PowerPoint 簡報</vt:lpstr>
      <vt:lpstr>PowerPoint 簡報</vt:lpstr>
      <vt:lpstr>PowerPoint 簡報</vt:lpstr>
      <vt:lpstr>PowerPoint 簡報</vt:lpstr>
      <vt:lpstr>世俗時間與神聖時間</vt:lpstr>
      <vt:lpstr>PowerPoint 簡報</vt:lpstr>
      <vt:lpstr>PowerPoint 簡報</vt:lpstr>
      <vt:lpstr>PowerPoint 簡報</vt:lpstr>
      <vt:lpstr>PowerPoint 簡報</vt:lpstr>
      <vt:lpstr>PowerPoint 簡報</vt:lpstr>
      <vt:lpstr>神話的再現</vt:lpstr>
      <vt:lpstr>轉變的儀式</vt:lpstr>
      <vt:lpstr>PowerPoint 簡報</vt:lpstr>
      <vt:lpstr>PowerPoint 簡報</vt:lpstr>
      <vt:lpstr>PowerPoint 簡報</vt:lpstr>
      <vt:lpstr>PowerPoint 簡報</vt:lpstr>
      <vt:lpstr>想一想</vt:lpstr>
      <vt:lpstr>參考資料</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經典99導讀---聖與俗</dc:title>
  <dc:creator>LMJ</dc:creator>
  <cp:lastModifiedBy>Microsoft 帳戶</cp:lastModifiedBy>
  <cp:revision>6</cp:revision>
  <dcterms:created xsi:type="dcterms:W3CDTF">2017-12-10T02:09:01Z</dcterms:created>
  <dcterms:modified xsi:type="dcterms:W3CDTF">2018-01-11T08:49:37Z</dcterms:modified>
</cp:coreProperties>
</file>