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標題，文字及美工圖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美工圖案版面配置區 3"/>
          <p:cNvSpPr>
            <a:spLocks noGrp="1"/>
          </p:cNvSpPr>
          <p:nvPr>
            <p:ph type="clipArt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C2279A-7E55-41EB-9C63-4677D01A907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 userDrawn="1"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 userDrawn="1"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 userDrawn="1"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C11F0-F2B3-49AE-A9FD-DB6B70BD900A}" type="datetimeFigureOut">
              <a:rPr lang="zh-TW" altLang="en-US" smtClean="0"/>
              <a:pPr/>
              <a:t>2015/1/23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73D0-C420-4BC5-AAB5-912CAA62D77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pottinghistory.com/view/767/The+Royal+Mounds/" TargetMode="External"/><Relationship Id="rId3" Type="http://schemas.openxmlformats.org/officeDocument/2006/relationships/hyperlink" Target="http://upload.wikimedia.org/wikipedia/commons/5/5f/Uppsala_in_Sweden.png" TargetMode="External"/><Relationship Id="rId7" Type="http://schemas.openxmlformats.org/officeDocument/2006/relationships/hyperlink" Target="http://www.sacred-destinations.com/sweden/gamla-uppsala.htm" TargetMode="External"/><Relationship Id="rId2" Type="http://schemas.openxmlformats.org/officeDocument/2006/relationships/hyperlink" Target="http://zh.wikipedia.org/wiki/%E4%B9%8C%E6%99%AE%E8%90%A8%E6%8B%8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Gamla_Upplsa_museum.jpg" TargetMode="External"/><Relationship Id="rId11" Type="http://schemas.openxmlformats.org/officeDocument/2006/relationships/hyperlink" Target="http://en.wikipedia.org/wiki/File:Karte_v%C3%B6lkerwanderung.jpg" TargetMode="External"/><Relationship Id="rId5" Type="http://schemas.openxmlformats.org/officeDocument/2006/relationships/hyperlink" Target="http://en.wikipedia.org/wiki/House_of_Ynglings" TargetMode="External"/><Relationship Id="rId10" Type="http://schemas.openxmlformats.org/officeDocument/2006/relationships/hyperlink" Target="http://www.glenreva.com/history/ynglings.htm" TargetMode="External"/><Relationship Id="rId4" Type="http://schemas.openxmlformats.org/officeDocument/2006/relationships/hyperlink" Target="http://upload.wikimedia.org/wikipedia/commons/4/40/Royal_mounds.JPG" TargetMode="External"/><Relationship Id="rId9" Type="http://schemas.openxmlformats.org/officeDocument/2006/relationships/hyperlink" Target="http://www.glenreva.com/history/mounds.htm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smtClean="0"/>
              <a:t>HIST 5503A </a:t>
            </a:r>
            <a:r>
              <a:rPr lang="en-US" altLang="zh-TW" sz="4000" b="1" dirty="0" err="1"/>
              <a:t>古羅馬的光芒與餘暉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導修課簡介與相關注意事項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tx1"/>
                </a:solidFill>
              </a:rPr>
              <a:t>烏普撒拉在哪裏</a:t>
            </a:r>
            <a:r>
              <a:rPr lang="en-US" altLang="zh-TW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/>
              <a:t>位於斯德哥爾摩北面，相距約</a:t>
            </a:r>
            <a:r>
              <a:rPr lang="en-US" altLang="zh-TW" sz="2800"/>
              <a:t>70</a:t>
            </a:r>
            <a:r>
              <a:rPr lang="zh-TW" altLang="en-US" sz="2800"/>
              <a:t>公里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瑞典的第四大城市 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舊稱東阿羅斯（</a:t>
            </a:r>
            <a:r>
              <a:rPr lang="en-US" altLang="zh-TW" sz="2800" i="1">
                <a:latin typeface="Times New Roman"/>
              </a:rPr>
              <a:t>Ö</a:t>
            </a:r>
            <a:r>
              <a:rPr lang="en-US" altLang="zh-TW" sz="2800" i="1"/>
              <a:t>stra Aros</a:t>
            </a:r>
            <a:r>
              <a:rPr lang="zh-TW" altLang="en-US" sz="2800"/>
              <a:t>） </a:t>
            </a:r>
            <a:r>
              <a:rPr lang="en-US" altLang="zh-TW" sz="2800"/>
              <a:t>,</a:t>
            </a:r>
            <a:r>
              <a:rPr lang="zh-TW" altLang="en-US" sz="2800"/>
              <a:t>是老烏普撒拉（</a:t>
            </a:r>
            <a:r>
              <a:rPr lang="en-US" altLang="zh-TW" sz="2800" i="1"/>
              <a:t>Gamla Uppsala</a:t>
            </a:r>
            <a:r>
              <a:rPr lang="zh-TW" altLang="en-US" sz="2800"/>
              <a:t>） 的一個鎮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老烏普撒拉在現今城鎮往北五公里處</a:t>
            </a:r>
          </a:p>
        </p:txBody>
      </p:sp>
      <p:pic>
        <p:nvPicPr>
          <p:cNvPr id="1039" name="Picture 15" descr="C:\Documents and Settings\-\My Documents\My Pictures\hist5532A\Uppsala_in_Sweden.pn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86400" y="152400"/>
            <a:ext cx="2971800" cy="6553200"/>
          </a:xfrm>
          <a:noFill/>
          <a:ln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tx1"/>
                </a:solidFill>
              </a:rPr>
              <a:t>烏普撒拉帝王墓塚</a:t>
            </a:r>
            <a:r>
              <a:rPr lang="en-US" altLang="zh-TW">
                <a:solidFill>
                  <a:schemeClr val="tx1"/>
                </a:solidFill>
                <a:latin typeface="Times New Roman"/>
              </a:rPr>
              <a:t>……</a:t>
            </a:r>
            <a:endParaRPr lang="en-US" altLang="zh-TW">
              <a:solidFill>
                <a:schemeClr val="tx1"/>
              </a:solidFill>
            </a:endParaRPr>
          </a:p>
        </p:txBody>
      </p:sp>
      <p:pic>
        <p:nvPicPr>
          <p:cNvPr id="5126" name="Picture 6" descr="C:\Documents and Settings\-\My Documents\My Pictures\hist5532A\Royal_mounds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905000"/>
            <a:ext cx="9144000" cy="2906713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900608" y="260648"/>
            <a:ext cx="7772400" cy="1143000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烏普撒拉帝王墓塚</a:t>
            </a:r>
            <a:r>
              <a:rPr lang="en-US" altLang="zh-TW" dirty="0">
                <a:solidFill>
                  <a:schemeClr val="tx1"/>
                </a:solidFill>
                <a:latin typeface="Times New Roman"/>
              </a:rPr>
              <a:t>……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7848600" cy="4114800"/>
          </a:xfrm>
        </p:spPr>
        <p:txBody>
          <a:bodyPr/>
          <a:lstStyle/>
          <a:p>
            <a:r>
              <a:rPr lang="zh-TW" altLang="en-US" sz="2800"/>
              <a:t>公元五至六世紀</a:t>
            </a:r>
          </a:p>
          <a:p>
            <a:r>
              <a:rPr lang="zh-TW" altLang="en-US" sz="2800"/>
              <a:t>先民的神話：托爾</a:t>
            </a:r>
            <a:r>
              <a:rPr lang="en-US" altLang="zh-TW" sz="2800"/>
              <a:t>(Thor), </a:t>
            </a:r>
            <a:r>
              <a:rPr lang="zh-TW" altLang="en-US" sz="2800"/>
              <a:t>弗雷</a:t>
            </a:r>
            <a:r>
              <a:rPr lang="en-US" altLang="zh-TW" sz="2800"/>
              <a:t>(Freyr)</a:t>
            </a:r>
            <a:r>
              <a:rPr lang="zh-TW" altLang="en-US" sz="2800"/>
              <a:t>及奧丁</a:t>
            </a:r>
            <a:r>
              <a:rPr lang="en-US" altLang="zh-TW" sz="2800"/>
              <a:t>(Odin)</a:t>
            </a:r>
            <a:r>
              <a:rPr lang="zh-TW" altLang="en-US" sz="2800"/>
              <a:t>的安息地</a:t>
            </a:r>
          </a:p>
          <a:p>
            <a:r>
              <a:rPr lang="en-US" altLang="zh-TW" sz="2800"/>
              <a:t>19-20</a:t>
            </a:r>
            <a:r>
              <a:rPr lang="zh-TW" altLang="en-US" sz="2800"/>
              <a:t>世紀：目前可考最早的斯堪地納維亞人王朝</a:t>
            </a:r>
            <a:r>
              <a:rPr lang="en-US" altLang="zh-TW" sz="2800"/>
              <a:t>(House of Yngling)</a:t>
            </a:r>
            <a:r>
              <a:rPr lang="zh-TW" altLang="en-US" sz="2800"/>
              <a:t>的三位君主</a:t>
            </a:r>
            <a:r>
              <a:rPr lang="en-US" altLang="zh-TW" sz="2800"/>
              <a:t>Aun(</a:t>
            </a:r>
            <a:r>
              <a:rPr lang="zh-TW" altLang="en-US" sz="2800"/>
              <a:t>東邊</a:t>
            </a:r>
            <a:r>
              <a:rPr lang="en-US" altLang="zh-TW" sz="2800"/>
              <a:t>), Adils(</a:t>
            </a:r>
            <a:r>
              <a:rPr lang="zh-TW" altLang="en-US" sz="2800"/>
              <a:t>西邊</a:t>
            </a:r>
            <a:r>
              <a:rPr lang="en-US" altLang="zh-TW" sz="2800"/>
              <a:t>)</a:t>
            </a:r>
            <a:r>
              <a:rPr lang="zh-TW" altLang="en-US" sz="2800"/>
              <a:t>及</a:t>
            </a:r>
            <a:r>
              <a:rPr lang="en-US" altLang="zh-TW" sz="2800"/>
              <a:t>Egil(</a:t>
            </a:r>
            <a:r>
              <a:rPr lang="zh-TW" altLang="en-US" sz="2800"/>
              <a:t>中間</a:t>
            </a:r>
            <a:r>
              <a:rPr lang="en-US" altLang="zh-TW" sz="2800"/>
              <a:t>)</a:t>
            </a:r>
            <a:r>
              <a:rPr lang="zh-TW" altLang="en-US" sz="2800"/>
              <a:t>的墓葬。</a:t>
            </a:r>
          </a:p>
          <a:p>
            <a:pPr>
              <a:buFont typeface="Wingdings" pitchFamily="2" charset="2"/>
              <a:buNone/>
            </a:pPr>
            <a:endParaRPr lang="en-US" altLang="zh-TW" sz="2800"/>
          </a:p>
        </p:txBody>
      </p:sp>
      <p:pic>
        <p:nvPicPr>
          <p:cNvPr id="6150" name="Picture 6" descr="C:\Documents and Settings\-\My Documents\My Pictures\hist5532A\4179258848_a2bacc09e1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0" y="0"/>
            <a:ext cx="3429000" cy="2282825"/>
          </a:xfrm>
          <a:noFill/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tx1"/>
                </a:solidFill>
              </a:rPr>
              <a:t>烏普撒拉帝王墓塚</a:t>
            </a:r>
            <a:r>
              <a:rPr lang="en-US" altLang="zh-TW">
                <a:solidFill>
                  <a:schemeClr val="tx1"/>
                </a:solidFill>
                <a:latin typeface="Times New Roman"/>
              </a:rPr>
              <a:t>……</a:t>
            </a:r>
            <a:endParaRPr lang="en-US" altLang="zh-TW">
              <a:solidFill>
                <a:schemeClr val="tx1"/>
              </a:solidFill>
            </a:endParaRP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/>
              <a:t>1830</a:t>
            </a:r>
            <a:r>
              <a:rPr lang="zh-TW" altLang="en-US" sz="2800"/>
              <a:t>年代，有學者指出這三個土堆為自然形成，並非古代的墓葬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為免除任何對瑞典國家象徵的疑惑，當局最終任命</a:t>
            </a:r>
            <a:r>
              <a:rPr lang="en-US" altLang="zh-TW" sz="2800"/>
              <a:t>Bror Emil Hildebrand(</a:t>
            </a:r>
            <a:r>
              <a:rPr lang="zh-TW" altLang="en-US" sz="2800"/>
              <a:t>國家檔案局局長</a:t>
            </a:r>
            <a:r>
              <a:rPr lang="en-US" altLang="zh-TW" sz="2800"/>
              <a:t>)</a:t>
            </a:r>
            <a:r>
              <a:rPr lang="zh-TW" altLang="en-US" sz="2800"/>
              <a:t>進行考古研究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在</a:t>
            </a:r>
            <a:r>
              <a:rPr lang="en-US" altLang="zh-TW" sz="2800"/>
              <a:t>1846</a:t>
            </a:r>
            <a:r>
              <a:rPr lang="zh-TW" altLang="en-US" sz="2800"/>
              <a:t>年及</a:t>
            </a:r>
            <a:r>
              <a:rPr lang="en-US" altLang="zh-TW" sz="2800"/>
              <a:t>1874</a:t>
            </a:r>
            <a:r>
              <a:rPr lang="zh-TW" altLang="en-US" sz="2800"/>
              <a:t>年，分別對</a:t>
            </a:r>
            <a:r>
              <a:rPr lang="en-US" altLang="zh-TW" sz="2800"/>
              <a:t>Aun</a:t>
            </a:r>
            <a:r>
              <a:rPr lang="en-US" altLang="zh-TW" sz="2800">
                <a:latin typeface="Times New Roman"/>
              </a:rPr>
              <a:t>‘</a:t>
            </a:r>
            <a:r>
              <a:rPr lang="en-US" altLang="zh-TW" sz="2800"/>
              <a:t>s mound</a:t>
            </a:r>
            <a:r>
              <a:rPr lang="zh-TW" altLang="en-US" sz="2800"/>
              <a:t>和</a:t>
            </a:r>
            <a:r>
              <a:rPr lang="en-US" altLang="zh-TW" sz="2800"/>
              <a:t>Adils</a:t>
            </a:r>
            <a:r>
              <a:rPr lang="en-US" altLang="zh-TW" sz="2800">
                <a:latin typeface="Times New Roman"/>
              </a:rPr>
              <a:t>’</a:t>
            </a:r>
            <a:r>
              <a:rPr lang="en-US" altLang="zh-TW" sz="2800"/>
              <a:t> Mound</a:t>
            </a:r>
            <a:r>
              <a:rPr lang="zh-TW" altLang="en-US" sz="2800"/>
              <a:t>進行發掘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發現火燒的痕跡（火燒過的人骨、包括精工製作的武器等在內的陪葬品）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推斷為王室成員的墓葬，並曾進行火葬儀式</a:t>
            </a:r>
          </a:p>
        </p:txBody>
      </p:sp>
      <p:pic>
        <p:nvPicPr>
          <p:cNvPr id="8196" name="Picture 4" descr="C:\Documents and Settings\-\My Documents\My Pictures\hist5532A\moundsThr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5000" y="0"/>
            <a:ext cx="2159000" cy="1689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tx1"/>
                </a:solidFill>
              </a:rPr>
              <a:t>火葬和墓塚出現的原因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altLang="zh-TW" sz="2800">
                <a:latin typeface="Times New Roman"/>
              </a:rPr>
              <a:t>“</a:t>
            </a:r>
            <a:r>
              <a:rPr lang="en-US" altLang="zh-TW" sz="2800">
                <a:latin typeface="Times New Roman" pitchFamily="18" charset="0"/>
                <a:ea typeface="edwardian script itc"/>
                <a:cs typeface="edwardian script itc"/>
              </a:rPr>
              <a:t>The Ynglinga Saga</a:t>
            </a:r>
            <a:r>
              <a:rPr lang="en-US" altLang="zh-TW" sz="2800"/>
              <a:t> </a:t>
            </a:r>
            <a:r>
              <a:rPr lang="en-US" altLang="zh-TW" sz="2800">
                <a:latin typeface="Times New Roman"/>
              </a:rPr>
              <a:t>”</a:t>
            </a:r>
            <a:r>
              <a:rPr lang="en-US" altLang="zh-TW" sz="2800"/>
              <a:t>:</a:t>
            </a:r>
            <a:r>
              <a:rPr lang="zh-TW" altLang="en-US" sz="2800"/>
              <a:t>奧丁規定，所有死者</a:t>
            </a:r>
            <a:r>
              <a:rPr lang="en-US" altLang="zh-TW" sz="2800"/>
              <a:t>(Dead men)</a:t>
            </a:r>
            <a:r>
              <a:rPr lang="zh-TW" altLang="en-US" sz="2800"/>
              <a:t>都得連同其隨身物品和財富火化</a:t>
            </a:r>
          </a:p>
          <a:p>
            <a:r>
              <a:rPr lang="zh-TW" altLang="en-US" sz="2800"/>
              <a:t>當死者的靈魂隨火上升到達</a:t>
            </a:r>
            <a:r>
              <a:rPr lang="en-US" altLang="zh-TW" sz="2800"/>
              <a:t>Valhalla(</a:t>
            </a:r>
            <a:r>
              <a:rPr lang="zh-TW" altLang="en-US" sz="2800"/>
              <a:t>英靈殿</a:t>
            </a:r>
            <a:r>
              <a:rPr lang="en-US" altLang="zh-TW" sz="2800"/>
              <a:t>)</a:t>
            </a:r>
            <a:r>
              <a:rPr lang="zh-TW" altLang="en-US" sz="2800"/>
              <a:t>以後，他就能享用隨同其火化的物品和財富</a:t>
            </a:r>
          </a:p>
          <a:p>
            <a:r>
              <a:rPr lang="zh-TW" altLang="en-US" sz="2800"/>
              <a:t>火葬以後，在地上應該為其設立一個墓塚以紀念死者，優秀者應為其立石留念。</a:t>
            </a:r>
          </a:p>
          <a:p>
            <a:r>
              <a:rPr lang="zh-TW" altLang="en-US" sz="2800"/>
              <a:t>透過高溫火化死去的國王，其靈魂即可登上英靈殿。</a:t>
            </a:r>
          </a:p>
          <a:p>
            <a:endParaRPr lang="en-US" altLang="zh-TW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背後的文化元素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8001000" cy="4114800"/>
          </a:xfrm>
        </p:spPr>
        <p:txBody>
          <a:bodyPr/>
          <a:lstStyle/>
          <a:p>
            <a:r>
              <a:rPr lang="zh-TW" altLang="en-US" sz="2800"/>
              <a:t>北歐神話中的「英靈殿」，位於諸神居所阿嘉斯特的格拉希爾樹林中。</a:t>
            </a:r>
          </a:p>
          <a:p>
            <a:r>
              <a:rPr lang="zh-TW" altLang="en-US" sz="2800"/>
              <a:t>宮殿以槍為牆，以盾為頂，椅上有供戰士使用的金甲和血色戰袍，奧丁即坐在正中的黃金座椅，凡戰死沙場的戰士，都可成為上賓。</a:t>
            </a:r>
          </a:p>
          <a:p>
            <a:r>
              <a:rPr lang="zh-TW" altLang="en-US" sz="2800"/>
              <a:t>當「諸神的黃昏」到來時，殿內的戰士英靈便會隨著諸神前往這場北歐神話中的最終決戰。</a:t>
            </a:r>
          </a:p>
          <a:p>
            <a:r>
              <a:rPr lang="zh-TW" altLang="en-US" sz="2800"/>
              <a:t>反映在基督宗教傳入以前，當地居民的信仰？</a:t>
            </a:r>
          </a:p>
          <a:p>
            <a:endParaRPr lang="en-US" altLang="zh-TW" sz="2800"/>
          </a:p>
        </p:txBody>
      </p:sp>
      <p:pic>
        <p:nvPicPr>
          <p:cNvPr id="9222" name="Picture 6" descr="C:\Documents and Settings\-\My Documents\My Pictures\hist5532A\Walhalla_(1896)_by_Max_Brückner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24600" y="0"/>
            <a:ext cx="2667000" cy="1985963"/>
          </a:xfr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陪葬品反映的世界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3505200" cy="3048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zh-TW" altLang="en-US" sz="2800"/>
              <a:t>在西邊墓塚中，工作人員發現了四塊來自中東的有裝飾的貝殼，相信是一個首飾盒的其中一部分。當時的人是怎樣得到這樣的東西？</a:t>
            </a:r>
          </a:p>
          <a:p>
            <a:pPr>
              <a:lnSpc>
                <a:spcPct val="90000"/>
              </a:lnSpc>
            </a:pPr>
            <a:endParaRPr lang="en-US" altLang="zh-TW" sz="2800"/>
          </a:p>
        </p:txBody>
      </p:sp>
      <p:pic>
        <p:nvPicPr>
          <p:cNvPr id="10244" name="Picture 4" descr="C:\Documents and Settings\-\My Documents\My Pictures\hist5532A\800px-Karte_völkerwanderu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371600"/>
            <a:ext cx="4953000" cy="3282950"/>
          </a:xfrm>
          <a:prstGeom prst="rect">
            <a:avLst/>
          </a:prstGeom>
          <a:noFill/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46125" y="4794250"/>
            <a:ext cx="81692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/>
              <a:t>從右圖可以看到，早在公元</a:t>
            </a:r>
            <a:r>
              <a:rPr lang="en-US" altLang="zh-TW" sz="2800"/>
              <a:t>150-200</a:t>
            </a:r>
            <a:r>
              <a:rPr lang="zh-TW" altLang="en-US" sz="2800"/>
              <a:t>年，哥德人已經從斯堪地納維亞半島向東南推進，直達黑海；隨後又繼續向南方的東羅馬帝國挺進。陪葬品會否經由貿易等物資流通方式到達墓主人手中？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參考資料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>
                <a:hlinkClick r:id="rId2"/>
              </a:rPr>
              <a:t>http://zh.wikipedia.org/wiki/%E4%B9%8C%E6%99%AE%E8%90%A8%E6%8B%89</a:t>
            </a:r>
            <a:endParaRPr lang="en-US" altLang="zh-TW" sz="1200"/>
          </a:p>
          <a:p>
            <a:r>
              <a:rPr lang="en-US" altLang="zh-TW" sz="1200">
                <a:hlinkClick r:id="rId3"/>
              </a:rPr>
              <a:t>http://upload.wikimedia.org/wikipedia/commons/5/5f/Uppsala_in_Sweden.png</a:t>
            </a:r>
            <a:endParaRPr lang="en-US" altLang="zh-TW" sz="1200"/>
          </a:p>
          <a:p>
            <a:r>
              <a:rPr lang="en-US" altLang="zh-TW" sz="1200">
                <a:hlinkClick r:id="rId4"/>
              </a:rPr>
              <a:t>http://upload.wikimedia.org/wikipedia/commons/4/40/Royal_mounds.JPG</a:t>
            </a:r>
            <a:endParaRPr lang="en-US" altLang="zh-TW" sz="1200"/>
          </a:p>
          <a:p>
            <a:r>
              <a:rPr lang="en-US" altLang="zh-TW" sz="1200">
                <a:hlinkClick r:id="rId5"/>
              </a:rPr>
              <a:t>http://en.wikipedia.org/wiki/House_of_Ynglings</a:t>
            </a:r>
            <a:endParaRPr lang="en-US" altLang="zh-TW" sz="1200"/>
          </a:p>
          <a:p>
            <a:r>
              <a:rPr lang="en-US" altLang="zh-TW" sz="1200">
                <a:hlinkClick r:id="rId6"/>
              </a:rPr>
              <a:t>http://en.wikipedia.org/wiki/File:Gamla_Upplsa_museum.jpg</a:t>
            </a:r>
            <a:endParaRPr lang="en-US" altLang="zh-TW" sz="1200"/>
          </a:p>
          <a:p>
            <a:r>
              <a:rPr lang="en-US" altLang="zh-TW" sz="1200">
                <a:hlinkClick r:id="rId7"/>
              </a:rPr>
              <a:t>http://www.sacred-destinations.com/sweden/gamla-uppsala.htm</a:t>
            </a:r>
            <a:endParaRPr lang="en-US" altLang="zh-TW" sz="1200"/>
          </a:p>
          <a:p>
            <a:r>
              <a:rPr lang="en-US" altLang="zh-TW" sz="1200">
                <a:hlinkClick r:id="rId8"/>
              </a:rPr>
              <a:t>http://www.spottinghistory.com/view/767/The%2BRoyal%2BMounds/</a:t>
            </a:r>
            <a:endParaRPr lang="en-US" altLang="zh-TW" sz="1200"/>
          </a:p>
          <a:p>
            <a:r>
              <a:rPr lang="en-US" altLang="zh-TW" sz="1200">
                <a:hlinkClick r:id="rId9"/>
              </a:rPr>
              <a:t>http://www.glenreva.com/history/mounds.htm</a:t>
            </a:r>
            <a:r>
              <a:rPr lang="en-US" altLang="zh-TW" sz="1200"/>
              <a:t>  </a:t>
            </a:r>
            <a:r>
              <a:rPr lang="en-US" altLang="zh-TW" sz="1200">
                <a:latin typeface="Times New Roman"/>
              </a:rPr>
              <a:t> </a:t>
            </a:r>
            <a:endParaRPr lang="en-US" altLang="zh-TW" sz="1200"/>
          </a:p>
          <a:p>
            <a:r>
              <a:rPr lang="en-US" altLang="zh-TW" sz="1200">
                <a:hlinkClick r:id="rId10"/>
              </a:rPr>
              <a:t>http://www.glenreva.com/history/ynglings.htm#odinlaw</a:t>
            </a:r>
            <a:endParaRPr lang="en-US" altLang="zh-TW" sz="1200"/>
          </a:p>
          <a:p>
            <a:r>
              <a:rPr lang="en-US" altLang="zh-TW" sz="1200">
                <a:hlinkClick r:id="rId11"/>
              </a:rPr>
              <a:t>http://en.wikipedia.org/wiki/File:Karte_v%C3%B6lkerwanderung.jpg</a:t>
            </a:r>
            <a:endParaRPr lang="en-US" altLang="zh-TW" sz="1200"/>
          </a:p>
          <a:p>
            <a:pPr>
              <a:buFont typeface="Wingdings" pitchFamily="2" charset="2"/>
              <a:buNone/>
            </a:pPr>
            <a:endParaRPr lang="en-US" altLang="zh-TW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書面報告範例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準備報告時的小建議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除了最基本的位置、時間、源流之外，亦可注意不同景點的特徵，加以發揮。</a:t>
            </a:r>
            <a:endParaRPr lang="en-US" altLang="zh-TW" dirty="0" smtClean="0"/>
          </a:p>
          <a:p>
            <a:r>
              <a:rPr lang="zh-TW" altLang="en-US" dirty="0" smtClean="0"/>
              <a:t>古戰場</a:t>
            </a:r>
            <a:r>
              <a:rPr lang="zh-TW" altLang="en-US" dirty="0" smtClean="0"/>
              <a:t>：位置有什麼重要性？（交通要津？重要物資？）</a:t>
            </a:r>
            <a:endParaRPr lang="en-US" altLang="zh-TW" dirty="0" smtClean="0"/>
          </a:p>
          <a:p>
            <a:r>
              <a:rPr lang="zh-TW" altLang="en-US" dirty="0" smtClean="0"/>
              <a:t>遺址：性質（文娛建築？貿易城市？軍事防御？交通要道？）興建方法有沒有特別？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本次並非正式報告環節，僅向同學說明導修報告形式，以及相關注意事項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 導修報告日期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 報告的形式、選材與注釋的問題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 口頭報告及書面報告的示範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16632"/>
            <a:ext cx="8503920" cy="6486472"/>
          </a:xfrm>
        </p:spPr>
        <p:txBody>
          <a:bodyPr>
            <a:noAutofit/>
          </a:bodyPr>
          <a:lstStyle/>
          <a:p>
            <a:r>
              <a:rPr lang="zh-TW" altLang="en-US" sz="1200" b="1" u="sng" dirty="0" smtClean="0"/>
              <a:t>按目前的導修意願，我將導修報告時間作以下分配：</a:t>
            </a:r>
            <a:endParaRPr lang="en-US" altLang="zh-TW" sz="1200" b="1" u="sng" dirty="0" smtClean="0"/>
          </a:p>
          <a:p>
            <a:endParaRPr lang="en-US" altLang="zh-TW" sz="1200" b="1" dirty="0" smtClean="0"/>
          </a:p>
          <a:p>
            <a:r>
              <a:rPr lang="zh-TW" altLang="en-US" sz="1200" b="1" dirty="0" smtClean="0"/>
              <a:t>時代背景：</a:t>
            </a: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01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09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一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概論 </a:t>
            </a:r>
            <a:r>
              <a:rPr lang="en-US" altLang="zh-TW" sz="1200" dirty="0" smtClean="0"/>
              <a:t>- </a:t>
            </a:r>
            <a:r>
              <a:rPr lang="zh-TW" altLang="en-US" sz="1200" dirty="0" smtClean="0"/>
              <a:t>鷹旗與方尖碑 </a:t>
            </a:r>
            <a:r>
              <a:rPr lang="en-US" altLang="zh-TW" sz="1200" dirty="0" smtClean="0"/>
              <a:t>- </a:t>
            </a:r>
            <a:r>
              <a:rPr lang="zh-TW" altLang="en-US" sz="1200" dirty="0" smtClean="0"/>
              <a:t>公元</a:t>
            </a:r>
            <a:r>
              <a:rPr lang="en-US" altLang="zh-TW" sz="1200" dirty="0" smtClean="0"/>
              <a:t>410</a:t>
            </a:r>
            <a:r>
              <a:rPr lang="zh-TW" altLang="en-US" sz="1200" dirty="0" smtClean="0"/>
              <a:t>年（講授二小時） </a:t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01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16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二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共和時期 </a:t>
            </a:r>
            <a:r>
              <a:rPr lang="en-US" altLang="zh-TW" sz="1200" dirty="0" smtClean="0"/>
              <a:t>510 BC - 23 BC</a:t>
            </a:r>
            <a:r>
              <a:rPr lang="zh-TW" altLang="en-US" sz="1200" dirty="0" smtClean="0"/>
              <a:t>（講授二小時）</a:t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01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23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三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帝國時期 </a:t>
            </a:r>
            <a:r>
              <a:rPr lang="en-US" altLang="zh-TW" sz="1200" dirty="0" smtClean="0"/>
              <a:t>23 BC - 476 AD (</a:t>
            </a:r>
            <a:r>
              <a:rPr lang="zh-TW" altLang="en-US" sz="1200" dirty="0" smtClean="0"/>
              <a:t>講授一小時半</a:t>
            </a:r>
            <a:r>
              <a:rPr lang="en-US" altLang="zh-TW" sz="1200" dirty="0" smtClean="0"/>
              <a:t>)</a:t>
            </a:r>
            <a:br>
              <a:rPr lang="en-US" altLang="zh-TW" sz="1200" dirty="0" smtClean="0"/>
            </a:br>
            <a:r>
              <a:rPr lang="zh-TW" altLang="en-US" sz="1200" strike="sngStrike" dirty="0" smtClean="0"/>
              <a:t>導修</a:t>
            </a:r>
            <a:r>
              <a:rPr lang="en-US" altLang="zh-TW" sz="1200" strike="sngStrike" dirty="0" smtClean="0"/>
              <a:t>: </a:t>
            </a:r>
            <a:r>
              <a:rPr lang="zh-TW" altLang="en-US" sz="1200" strike="sngStrike" dirty="0" smtClean="0"/>
              <a:t>奧古斯都陵墓、迦太基遺址、米爾維安大橋、哈德良堡戰役 </a:t>
            </a:r>
            <a:r>
              <a:rPr lang="en-US" altLang="zh-TW" sz="1200" strike="sngStrike" dirty="0" smtClean="0"/>
              <a:t>(</a:t>
            </a:r>
            <a:r>
              <a:rPr lang="zh-TW" altLang="en-US" sz="1200" strike="sngStrike" dirty="0" smtClean="0"/>
              <a:t>一小時半）</a:t>
            </a: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zh-TW" altLang="en-US" sz="1200" b="1" dirty="0" smtClean="0"/>
              <a:t>主題一：基建 </a:t>
            </a: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01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30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四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房屋、道路和引水道（講授二小時</a:t>
            </a:r>
            <a:r>
              <a:rPr lang="en-US" altLang="zh-TW" sz="1200" dirty="0" smtClean="0"/>
              <a:t>)</a:t>
            </a:r>
          </a:p>
          <a:p>
            <a:r>
              <a:rPr lang="zh-TW" altLang="en-US" sz="1200" dirty="0" smtClean="0">
                <a:solidFill>
                  <a:srgbClr val="FF0000"/>
                </a:solidFill>
              </a:rPr>
              <a:t>第一次導修</a:t>
            </a:r>
            <a:r>
              <a:rPr lang="en-US" altLang="zh-TW" sz="1200" dirty="0" smtClean="0">
                <a:solidFill>
                  <a:srgbClr val="FF0000"/>
                </a:solidFill>
              </a:rPr>
              <a:t>: </a:t>
            </a:r>
            <a:r>
              <a:rPr lang="zh-TW" altLang="en-US" sz="1200" dirty="0" smtClean="0">
                <a:solidFill>
                  <a:srgbClr val="FF0000"/>
                </a:solidFill>
              </a:rPr>
              <a:t>奧古斯都陵墓、迦太基遺址、米爾維安大橋、哈德良堡戰役 </a:t>
            </a:r>
            <a:r>
              <a:rPr lang="en-US" altLang="zh-TW" sz="1200" dirty="0" smtClean="0">
                <a:solidFill>
                  <a:srgbClr val="FF0000"/>
                </a:solidFill>
              </a:rPr>
              <a:t>(</a:t>
            </a:r>
            <a:r>
              <a:rPr lang="zh-TW" altLang="en-US" sz="1200" dirty="0" smtClean="0">
                <a:solidFill>
                  <a:srgbClr val="FF0000"/>
                </a:solidFill>
              </a:rPr>
              <a:t>一小時） </a:t>
            </a: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en-US" altLang="zh-TW" sz="1200" dirty="0" smtClean="0"/>
              <a:t>2012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02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06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五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古城奧斯提亞（</a:t>
            </a:r>
            <a:r>
              <a:rPr lang="en-US" altLang="zh-TW" sz="1200" dirty="0" smtClean="0"/>
              <a:t>Ostia</a:t>
            </a:r>
            <a:r>
              <a:rPr lang="zh-TW" altLang="en-US" sz="1200" dirty="0" smtClean="0"/>
              <a:t>）</a:t>
            </a:r>
            <a:r>
              <a:rPr lang="en-US" altLang="zh-TW" sz="1200" dirty="0" smtClean="0"/>
              <a:t>: </a:t>
            </a:r>
            <a:r>
              <a:rPr lang="zh-TW" altLang="en-US" sz="1200" dirty="0" smtClean="0"/>
              <a:t>文獻及考古（講授三小時） </a:t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02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13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六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古羅馬的城市（張靜雯</a:t>
            </a:r>
            <a:r>
              <a:rPr lang="en-US" altLang="zh-TW" sz="1200" dirty="0" smtClean="0"/>
              <a:t>:</a:t>
            </a:r>
            <a:r>
              <a:rPr lang="zh-TW" altLang="en-US" sz="1200" dirty="0" smtClean="0"/>
              <a:t>講授一小時半 </a:t>
            </a:r>
            <a:r>
              <a:rPr lang="en-US" altLang="zh-TW" sz="1200" dirty="0" smtClean="0"/>
              <a:t>+ </a:t>
            </a:r>
            <a:r>
              <a:rPr lang="zh-TW" altLang="en-US" sz="1200" dirty="0" smtClean="0"/>
              <a:t>導修一小時半）</a:t>
            </a:r>
            <a:endParaRPr lang="en-US" altLang="zh-TW" sz="1200" dirty="0" smtClean="0"/>
          </a:p>
          <a:p>
            <a:r>
              <a:rPr lang="zh-TW" altLang="en-US" sz="1200" dirty="0" smtClean="0">
                <a:solidFill>
                  <a:srgbClr val="FF0000"/>
                </a:solidFill>
              </a:rPr>
              <a:t>第二次導修</a:t>
            </a:r>
            <a:r>
              <a:rPr lang="en-US" altLang="zh-TW" sz="1200" dirty="0" smtClean="0">
                <a:solidFill>
                  <a:srgbClr val="FF0000"/>
                </a:solidFill>
              </a:rPr>
              <a:t>: </a:t>
            </a:r>
            <a:r>
              <a:rPr lang="zh-TW" altLang="en-US" sz="1200" dirty="0" smtClean="0">
                <a:solidFill>
                  <a:srgbClr val="FF0000"/>
                </a:solidFill>
              </a:rPr>
              <a:t>亞壁古道</a:t>
            </a:r>
            <a:r>
              <a:rPr lang="en-US" altLang="zh-TW" sz="1200" dirty="0" smtClean="0">
                <a:solidFill>
                  <a:srgbClr val="FF0000"/>
                </a:solidFill>
              </a:rPr>
              <a:t>(Via </a:t>
            </a:r>
            <a:r>
              <a:rPr lang="en-US" altLang="zh-TW" sz="1200" dirty="0" err="1" smtClean="0">
                <a:solidFill>
                  <a:srgbClr val="FF0000"/>
                </a:solidFill>
              </a:rPr>
              <a:t>Appia</a:t>
            </a:r>
            <a:r>
              <a:rPr lang="en-US" altLang="zh-TW" sz="1200" dirty="0" smtClean="0">
                <a:solidFill>
                  <a:srgbClr val="FF0000"/>
                </a:solidFill>
              </a:rPr>
              <a:t>) </a:t>
            </a:r>
            <a:r>
              <a:rPr lang="zh-TW" altLang="en-US" sz="1200" dirty="0" smtClean="0">
                <a:solidFill>
                  <a:srgbClr val="FF0000"/>
                </a:solidFill>
              </a:rPr>
              <a:t>，</a:t>
            </a:r>
            <a:r>
              <a:rPr lang="en-US" altLang="zh-TW" sz="1200" dirty="0" smtClean="0">
                <a:solidFill>
                  <a:srgbClr val="FF0000"/>
                </a:solidFill>
              </a:rPr>
              <a:t>Via Claudia Augusta</a:t>
            </a:r>
            <a:r>
              <a:rPr lang="zh-TW" altLang="en-US" sz="1200" dirty="0" smtClean="0">
                <a:solidFill>
                  <a:srgbClr val="FF0000"/>
                </a:solidFill>
              </a:rPr>
              <a:t>， </a:t>
            </a:r>
            <a:r>
              <a:rPr lang="en-US" altLang="zh-TW" sz="1200" dirty="0" smtClean="0">
                <a:solidFill>
                  <a:srgbClr val="FF0000"/>
                </a:solidFill>
              </a:rPr>
              <a:t>Via </a:t>
            </a:r>
            <a:r>
              <a:rPr lang="en-US" altLang="zh-TW" sz="1200" dirty="0" err="1" smtClean="0">
                <a:solidFill>
                  <a:srgbClr val="FF0000"/>
                </a:solidFill>
              </a:rPr>
              <a:t>Flaminia</a:t>
            </a:r>
            <a:r>
              <a:rPr lang="zh-TW" altLang="en-US" sz="1200" dirty="0" smtClean="0">
                <a:solidFill>
                  <a:srgbClr val="FF0000"/>
                </a:solidFill>
              </a:rPr>
              <a:t>，馬爾吉亞輸水道</a:t>
            </a:r>
            <a:r>
              <a:rPr lang="en-US" altLang="zh-TW" sz="1200" dirty="0" smtClean="0">
                <a:solidFill>
                  <a:srgbClr val="FF0000"/>
                </a:solidFill>
              </a:rPr>
              <a:t>(Aqua Marcia) (</a:t>
            </a:r>
            <a:r>
              <a:rPr lang="zh-TW" altLang="en-US" sz="1200" dirty="0" smtClean="0">
                <a:solidFill>
                  <a:srgbClr val="FF0000"/>
                </a:solidFill>
              </a:rPr>
              <a:t>一小半時） </a:t>
            </a: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02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20</a:t>
            </a:r>
            <a:r>
              <a:rPr lang="zh-TW" altLang="en-US" sz="1200" dirty="0" smtClean="0"/>
              <a:t>日 農曆新年假期</a:t>
            </a:r>
            <a:br>
              <a:rPr lang="zh-TW" altLang="en-US" sz="1200" dirty="0" smtClean="0"/>
            </a:br>
            <a:r>
              <a:rPr lang="zh-TW" altLang="en-US" sz="1200" dirty="0" smtClean="0"/>
              <a:t>繳交指定讀本報告 </a:t>
            </a:r>
            <a:r>
              <a:rPr lang="en-US" altLang="zh-TW" sz="1200" dirty="0" smtClean="0"/>
              <a:t>(2500</a:t>
            </a:r>
            <a:r>
              <a:rPr lang="zh-TW" altLang="en-US" sz="1200" dirty="0" smtClean="0"/>
              <a:t>字</a:t>
            </a:r>
            <a:r>
              <a:rPr lang="en-US" altLang="zh-TW" sz="1200" dirty="0" smtClean="0"/>
              <a:t>, 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02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27</a:t>
            </a:r>
            <a:r>
              <a:rPr lang="zh-TW" altLang="en-US" sz="1200" dirty="0" smtClean="0"/>
              <a:t>日或之前繳交</a:t>
            </a:r>
            <a:r>
              <a:rPr lang="en-US" altLang="zh-TW" sz="1200" dirty="0" smtClean="0"/>
              <a:t>) </a:t>
            </a:r>
            <a:br>
              <a:rPr lang="en-US" altLang="zh-TW" sz="1200" dirty="0" smtClean="0"/>
            </a:b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r>
              <a:rPr lang="zh-TW" altLang="en-US" sz="1200" b="1" dirty="0" smtClean="0"/>
              <a:t>主題二：軍、政、法 </a:t>
            </a: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02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27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七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馬其頓方陣、羅馬三列陣、羅馬軍事革命（葉家銘</a:t>
            </a:r>
            <a:r>
              <a:rPr lang="en-US" altLang="zh-TW" sz="1200" dirty="0" smtClean="0"/>
              <a:t>:</a:t>
            </a:r>
            <a:r>
              <a:rPr lang="zh-TW" altLang="en-US" sz="1200" dirty="0" smtClean="0"/>
              <a:t>講授一小時半</a:t>
            </a:r>
            <a:r>
              <a:rPr lang="en-US" altLang="zh-TW" sz="1200" dirty="0" smtClean="0"/>
              <a:t>)</a:t>
            </a:r>
            <a:br>
              <a:rPr lang="en-US" altLang="zh-TW" sz="1200" dirty="0" smtClean="0"/>
            </a:br>
            <a:r>
              <a:rPr lang="zh-TW" altLang="en-US" sz="1200" dirty="0" smtClean="0">
                <a:solidFill>
                  <a:srgbClr val="FF0000"/>
                </a:solidFill>
              </a:rPr>
              <a:t>導修</a:t>
            </a:r>
            <a:r>
              <a:rPr lang="en-US" altLang="zh-TW" sz="1200" dirty="0" smtClean="0">
                <a:solidFill>
                  <a:srgbClr val="FF0000"/>
                </a:solidFill>
              </a:rPr>
              <a:t>: </a:t>
            </a:r>
            <a:r>
              <a:rPr lang="zh-TW" altLang="en-US" sz="1200" dirty="0" smtClean="0">
                <a:solidFill>
                  <a:srgbClr val="FF0000"/>
                </a:solidFill>
              </a:rPr>
              <a:t>「羅馬帝國的邊境」上日耳曼</a:t>
            </a:r>
            <a:r>
              <a:rPr lang="en-US" altLang="zh-TW" sz="1200" dirty="0" smtClean="0">
                <a:solidFill>
                  <a:srgbClr val="FF0000"/>
                </a:solidFill>
              </a:rPr>
              <a:t>-</a:t>
            </a:r>
            <a:r>
              <a:rPr lang="zh-TW" altLang="en-US" sz="1200" dirty="0" smtClean="0">
                <a:solidFill>
                  <a:srgbClr val="FF0000"/>
                </a:solidFill>
              </a:rPr>
              <a:t>雷蒂安邊牆，哈德良長城，羅馬廣場</a:t>
            </a:r>
            <a:r>
              <a:rPr lang="en-US" altLang="zh-TW" sz="1200" dirty="0" smtClean="0">
                <a:solidFill>
                  <a:srgbClr val="FF0000"/>
                </a:solidFill>
              </a:rPr>
              <a:t>(Roman Forum) </a:t>
            </a:r>
            <a:r>
              <a:rPr lang="zh-TW" altLang="en-US" sz="1200" dirty="0" smtClean="0">
                <a:solidFill>
                  <a:srgbClr val="FF0000"/>
                </a:solidFill>
              </a:rPr>
              <a:t>，狄奧多西城牆</a:t>
            </a:r>
            <a:r>
              <a:rPr lang="en-US" altLang="zh-TW" sz="1200" dirty="0" smtClean="0">
                <a:solidFill>
                  <a:srgbClr val="FF0000"/>
                </a:solidFill>
              </a:rPr>
              <a:t>(</a:t>
            </a:r>
            <a:r>
              <a:rPr lang="zh-TW" altLang="en-US" sz="1200" dirty="0" smtClean="0">
                <a:solidFill>
                  <a:srgbClr val="FF0000"/>
                </a:solidFill>
              </a:rPr>
              <a:t>一小時半） </a:t>
            </a:r>
            <a:br>
              <a:rPr lang="zh-TW" altLang="en-US" sz="1200" dirty="0" smtClean="0">
                <a:solidFill>
                  <a:srgbClr val="FF0000"/>
                </a:solidFill>
              </a:rPr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03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01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八</a:t>
            </a:r>
            <a:r>
              <a:rPr lang="en-US" altLang="zh-TW" sz="1200" dirty="0" smtClean="0"/>
              <a:t>) </a:t>
            </a:r>
            <a:r>
              <a:rPr lang="zh-TW" altLang="en-US" sz="1200" b="1" i="1" dirty="0" smtClean="0"/>
              <a:t>實地考察</a:t>
            </a:r>
            <a:r>
              <a:rPr lang="zh-TW" altLang="en-US" sz="1200" dirty="0" smtClean="0"/>
              <a:t> </a:t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03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06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九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羅馬和平祭壇（</a:t>
            </a:r>
            <a:r>
              <a:rPr lang="en-US" altLang="zh-TW" sz="1200" dirty="0" err="1" smtClean="0"/>
              <a:t>Ara</a:t>
            </a:r>
            <a:r>
              <a:rPr lang="en-US" altLang="zh-TW" sz="1200" dirty="0" smtClean="0"/>
              <a:t> </a:t>
            </a:r>
            <a:r>
              <a:rPr lang="en-US" altLang="zh-TW" sz="1200" dirty="0" err="1" smtClean="0"/>
              <a:t>Pacis</a:t>
            </a:r>
            <a:r>
              <a:rPr lang="en-US" altLang="zh-TW" sz="1200" dirty="0" smtClean="0"/>
              <a:t> </a:t>
            </a:r>
            <a:r>
              <a:rPr lang="en-US" altLang="zh-TW" sz="1200" dirty="0" err="1" smtClean="0"/>
              <a:t>Augustae</a:t>
            </a:r>
            <a:r>
              <a:rPr lang="zh-TW" altLang="en-US" sz="1200" dirty="0" smtClean="0"/>
              <a:t>）</a:t>
            </a:r>
            <a:r>
              <a:rPr lang="en-US" altLang="zh-TW" sz="1200" dirty="0" smtClean="0"/>
              <a:t>:</a:t>
            </a:r>
            <a:r>
              <a:rPr lang="zh-TW" altLang="en-US" sz="1200" dirty="0" smtClean="0"/>
              <a:t>考古及文獻（講授三小時）</a:t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03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13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十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古羅馬的婦女（胡芷妡</a:t>
            </a:r>
            <a:r>
              <a:rPr lang="en-US" altLang="zh-TW" sz="1200" dirty="0" smtClean="0"/>
              <a:t>:</a:t>
            </a:r>
            <a:r>
              <a:rPr lang="zh-TW" altLang="en-US" sz="1200" dirty="0" smtClean="0"/>
              <a:t>講授一小時半 </a:t>
            </a:r>
            <a:r>
              <a:rPr lang="en-US" altLang="zh-TW" sz="1200" dirty="0" smtClean="0"/>
              <a:t>+ </a:t>
            </a:r>
            <a:r>
              <a:rPr lang="zh-TW" altLang="en-US" sz="1200" dirty="0" smtClean="0"/>
              <a:t>導修一小時半）</a:t>
            </a:r>
            <a:br>
              <a:rPr lang="zh-TW" altLang="en-US" sz="1200" dirty="0" smtClean="0"/>
            </a:b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zh-TW" altLang="en-US" sz="1200" b="1" dirty="0" smtClean="0"/>
              <a:t>主題三：生活起居 </a:t>
            </a:r>
            <a:r>
              <a:rPr lang="zh-TW" altLang="en-US" sz="1200" dirty="0" smtClean="0"/>
              <a:t/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03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20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十一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宗教、娛樂、飲食、教育、房屋（講授二小時</a:t>
            </a:r>
            <a:r>
              <a:rPr lang="en-US" altLang="zh-TW" sz="1200" dirty="0" smtClean="0"/>
              <a:t>)</a:t>
            </a:r>
            <a:br>
              <a:rPr lang="en-US" altLang="zh-TW" sz="1200" dirty="0" smtClean="0"/>
            </a:br>
            <a:r>
              <a:rPr lang="zh-TW" altLang="en-US" sz="1200" dirty="0" smtClean="0">
                <a:solidFill>
                  <a:srgbClr val="FF0000"/>
                </a:solidFill>
              </a:rPr>
              <a:t>導修</a:t>
            </a:r>
            <a:r>
              <a:rPr lang="en-US" altLang="zh-TW" sz="1200" dirty="0" smtClean="0">
                <a:solidFill>
                  <a:srgbClr val="FF0000"/>
                </a:solidFill>
              </a:rPr>
              <a:t>: </a:t>
            </a:r>
            <a:r>
              <a:rPr lang="zh-TW" altLang="en-US" sz="1200" dirty="0" smtClean="0">
                <a:solidFill>
                  <a:srgbClr val="FF0000"/>
                </a:solidFill>
              </a:rPr>
              <a:t>卡拉卡拉浴場、英國巴斯古羅馬浴場遺址，馬克西穆斯競技場、塞爾蘇斯圖書館 </a:t>
            </a:r>
            <a:r>
              <a:rPr lang="en-US" altLang="zh-TW" sz="1200" dirty="0" smtClean="0">
                <a:solidFill>
                  <a:srgbClr val="FF0000"/>
                </a:solidFill>
              </a:rPr>
              <a:t>(</a:t>
            </a:r>
            <a:r>
              <a:rPr lang="zh-TW" altLang="en-US" sz="1200" dirty="0" smtClean="0">
                <a:solidFill>
                  <a:srgbClr val="FF0000"/>
                </a:solidFill>
              </a:rPr>
              <a:t>一小時</a:t>
            </a:r>
            <a:r>
              <a:rPr lang="en-US" altLang="zh-TW" sz="1200" dirty="0" smtClean="0">
                <a:solidFill>
                  <a:srgbClr val="FF0000"/>
                </a:solidFill>
              </a:rPr>
              <a:t>) </a:t>
            </a: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03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27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十二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古城龐貝（</a:t>
            </a:r>
            <a:r>
              <a:rPr lang="en-US" altLang="zh-TW" sz="1200" dirty="0" smtClean="0"/>
              <a:t>Pompeii</a:t>
            </a:r>
            <a:r>
              <a:rPr lang="zh-TW" altLang="en-US" sz="1200" dirty="0" smtClean="0"/>
              <a:t>）</a:t>
            </a:r>
            <a:r>
              <a:rPr lang="en-US" altLang="zh-TW" sz="1200" dirty="0" smtClean="0"/>
              <a:t>:</a:t>
            </a:r>
            <a:r>
              <a:rPr lang="zh-TW" altLang="en-US" sz="1200" dirty="0" smtClean="0"/>
              <a:t>考古及文獻（講授三小時）</a:t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04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03</a:t>
            </a:r>
            <a:r>
              <a:rPr lang="zh-TW" altLang="en-US" sz="1200" dirty="0" smtClean="0"/>
              <a:t>日 復活節假日</a:t>
            </a:r>
            <a:br>
              <a:rPr lang="zh-TW" altLang="en-US" sz="1200" dirty="0" smtClean="0"/>
            </a:br>
            <a:r>
              <a:rPr lang="en-US" altLang="zh-TW" sz="1200" dirty="0" smtClean="0"/>
              <a:t>2015</a:t>
            </a:r>
            <a:r>
              <a:rPr lang="zh-TW" altLang="en-US" sz="1200" dirty="0" smtClean="0"/>
              <a:t>年</a:t>
            </a:r>
            <a:r>
              <a:rPr lang="en-US" altLang="zh-TW" sz="1200" dirty="0" smtClean="0"/>
              <a:t>04</a:t>
            </a:r>
            <a:r>
              <a:rPr lang="zh-TW" altLang="en-US" sz="1200" dirty="0" smtClean="0"/>
              <a:t>月</a:t>
            </a:r>
            <a:r>
              <a:rPr lang="en-US" altLang="zh-TW" sz="1200" dirty="0" smtClean="0"/>
              <a:t>10</a:t>
            </a:r>
            <a:r>
              <a:rPr lang="zh-TW" altLang="en-US" sz="1200" dirty="0" smtClean="0"/>
              <a:t>日 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十三</a:t>
            </a:r>
            <a:r>
              <a:rPr lang="en-US" altLang="zh-TW" sz="1200" dirty="0" smtClean="0"/>
              <a:t>) </a:t>
            </a:r>
            <a:r>
              <a:rPr lang="zh-TW" altLang="en-US" sz="1200" dirty="0" smtClean="0"/>
              <a:t>總結：古羅馬與現代世界（講授一小時 </a:t>
            </a:r>
            <a:r>
              <a:rPr lang="en-US" altLang="zh-TW" sz="1200" dirty="0" smtClean="0"/>
              <a:t>+ </a:t>
            </a:r>
            <a:r>
              <a:rPr lang="zh-TW" altLang="en-US" sz="1200" dirty="0" smtClean="0"/>
              <a:t>導修二小時）</a:t>
            </a:r>
            <a:endParaRPr lang="zh-TW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「文化導賞」？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景點：遺址、古戰場、道路</a:t>
            </a:r>
            <a:endParaRPr lang="en-US" altLang="zh-TW" dirty="0" smtClean="0"/>
          </a:p>
          <a:p>
            <a:r>
              <a:rPr lang="zh-TW" altLang="en-US" dirty="0" smtClean="0"/>
              <a:t>與古羅馬歷史文化有關</a:t>
            </a:r>
            <a:endParaRPr lang="en-US" altLang="zh-TW" dirty="0" smtClean="0"/>
          </a:p>
          <a:p>
            <a:r>
              <a:rPr lang="zh-TW" altLang="en-US" dirty="0" smtClean="0"/>
              <a:t>有限時間內將景點與主題扣連起作介紹</a:t>
            </a:r>
            <a:endParaRPr lang="en-US" altLang="zh-TW" dirty="0" smtClean="0"/>
          </a:p>
          <a:p>
            <a:r>
              <a:rPr lang="zh-TW" altLang="en-US" dirty="0" smtClean="0"/>
              <a:t>光芒與餘暉：景點古今的對比</a:t>
            </a:r>
            <a:endParaRPr lang="en-US" altLang="zh-TW" dirty="0" smtClean="0"/>
          </a:p>
          <a:p>
            <a:r>
              <a:rPr lang="zh-TW" altLang="en-US" dirty="0" smtClean="0"/>
              <a:t>預期成果：一次說故事的訓練</a:t>
            </a:r>
            <a:endParaRPr lang="en-US" altLang="zh-TW" dirty="0" smtClean="0"/>
          </a:p>
          <a:p>
            <a:r>
              <a:rPr lang="zh-TW" altLang="en-US" dirty="0" smtClean="0"/>
              <a:t>書面報告：類似書寫報告摘要的體驗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口頭報告：應注意的地方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如何開首：平鋪直敘？倒敍法？插敘法？</a:t>
            </a:r>
            <a:endParaRPr lang="en-US" altLang="zh-TW" dirty="0" smtClean="0"/>
          </a:p>
          <a:p>
            <a:r>
              <a:rPr lang="zh-TW" altLang="en-US" dirty="0" smtClean="0"/>
              <a:t>景點是什麼？位置？時間？為什麼會出現？</a:t>
            </a:r>
            <a:endParaRPr lang="en-US" altLang="zh-TW" dirty="0" smtClean="0"/>
          </a:p>
          <a:p>
            <a:r>
              <a:rPr lang="zh-TW" altLang="en-US" dirty="0" smtClean="0"/>
              <a:t>如何取捨：只選取和主題有關係的</a:t>
            </a:r>
            <a:endParaRPr lang="en-US" altLang="zh-TW" dirty="0" smtClean="0"/>
          </a:p>
          <a:p>
            <a:r>
              <a:rPr lang="zh-TW" altLang="en-US" dirty="0" smtClean="0"/>
              <a:t>過多的話，選擇你認為最引人注意的，串連成一個故事</a:t>
            </a:r>
            <a:endParaRPr lang="en-US" altLang="zh-TW" dirty="0" smtClean="0"/>
          </a:p>
          <a:p>
            <a:r>
              <a:rPr lang="zh-TW" altLang="en-US" dirty="0" smtClean="0"/>
              <a:t>輔助報告：簡報？圖片？只是口頭報告？</a:t>
            </a:r>
            <a:endParaRPr lang="en-US" altLang="zh-TW" dirty="0" smtClean="0"/>
          </a:p>
          <a:p>
            <a:r>
              <a:rPr lang="zh-TW" altLang="en-US" dirty="0" smtClean="0"/>
              <a:t>選材：古跡的相關介紹網頁？書籍？</a:t>
            </a:r>
            <a:endParaRPr lang="en-US" altLang="zh-TW" dirty="0" smtClean="0"/>
          </a:p>
          <a:p>
            <a:r>
              <a:rPr lang="zh-TW" altLang="en-US" dirty="0" smtClean="0"/>
              <a:t>儘量不要只用維基百科內容完成報告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書面報告：應注意的地方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類似於學術會議的摘要</a:t>
            </a:r>
            <a:endParaRPr lang="en-US" altLang="zh-TW" dirty="0" smtClean="0"/>
          </a:p>
          <a:p>
            <a:r>
              <a:rPr lang="zh-TW" altLang="en-US" dirty="0" smtClean="0"/>
              <a:t>字數限制：</a:t>
            </a:r>
            <a:r>
              <a:rPr lang="en-US" altLang="zh-TW" dirty="0" smtClean="0"/>
              <a:t>500~800</a:t>
            </a:r>
            <a:r>
              <a:rPr lang="zh-TW" altLang="en-US" dirty="0" smtClean="0"/>
              <a:t>字，最多以一千字為限</a:t>
            </a:r>
            <a:endParaRPr lang="en-US" altLang="zh-TW" dirty="0" smtClean="0"/>
          </a:p>
          <a:p>
            <a:r>
              <a:rPr lang="zh-TW" altLang="en-US" dirty="0" smtClean="0"/>
              <a:t>首先交待你</a:t>
            </a:r>
            <a:r>
              <a:rPr lang="zh-TW" altLang="en-US" u="sng" dirty="0" smtClean="0"/>
              <a:t>研究的問題（介紹的景點）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報告的架構（如何介紹？）</a:t>
            </a:r>
            <a:endParaRPr lang="en-US" altLang="zh-TW" u="sng" dirty="0" smtClean="0"/>
          </a:p>
          <a:p>
            <a:r>
              <a:rPr lang="zh-TW" altLang="en-US" dirty="0" smtClean="0"/>
              <a:t>正文部分：利用主題句（</a:t>
            </a:r>
            <a:r>
              <a:rPr lang="en-US" altLang="zh-TW" dirty="0" smtClean="0"/>
              <a:t>Topic sentence</a:t>
            </a:r>
            <a:r>
              <a:rPr lang="zh-TW" altLang="en-US" dirty="0" smtClean="0"/>
              <a:t>）與扼要的演譯完成一段</a:t>
            </a:r>
            <a:endParaRPr lang="en-US" altLang="zh-TW" dirty="0" smtClean="0"/>
          </a:p>
          <a:p>
            <a:r>
              <a:rPr lang="zh-TW" altLang="en-US" dirty="0" smtClean="0"/>
              <a:t>結尾：研究的成果（你從這個景點看到什麼古羅馬的文化或歷史？）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書面報告：應注意的地方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儘管書面報告不必上交維誠系統，但請各位同學下注釋</a:t>
            </a:r>
            <a:endParaRPr lang="en-US" altLang="zh-TW" dirty="0" smtClean="0"/>
          </a:p>
          <a:p>
            <a:r>
              <a:rPr lang="zh-TW" altLang="en-US" dirty="0" smtClean="0"/>
              <a:t>交待資料來源</a:t>
            </a:r>
            <a:endParaRPr lang="en-US" altLang="zh-TW" dirty="0" smtClean="0"/>
          </a:p>
          <a:p>
            <a:r>
              <a:rPr lang="zh-TW" altLang="en-US" dirty="0" smtClean="0"/>
              <a:t>工多藝熟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口頭報告的範例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烏普薩拉帝王陵寢（</a:t>
            </a:r>
            <a:r>
              <a:rPr lang="en-US" altLang="zh-TW" dirty="0" smtClean="0"/>
              <a:t> The Royal Mounds at </a:t>
            </a:r>
            <a:r>
              <a:rPr lang="en-US" altLang="zh-TW" dirty="0" err="1" smtClean="0"/>
              <a:t>Gamla</a:t>
            </a:r>
            <a:r>
              <a:rPr lang="en-US" altLang="zh-TW" dirty="0" smtClean="0"/>
              <a:t> Uppsala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solidFill>
                  <a:schemeClr val="tx1"/>
                </a:solidFill>
              </a:rPr>
              <a:t>烏普撒拉帝王墓塚</a:t>
            </a:r>
            <a:r>
              <a:rPr lang="zh-TW" altLang="en-US"/>
              <a:t> </a:t>
            </a:r>
            <a:r>
              <a:rPr lang="zh-TW" altLang="en-US" sz="3600"/>
              <a:t/>
            </a:r>
            <a:br>
              <a:rPr lang="zh-TW" altLang="en-US" sz="3600"/>
            </a:br>
            <a:r>
              <a:rPr lang="en-US" altLang="zh-TW" sz="3200"/>
              <a:t>(The Royal Mounds at Gamla Uppsala)</a:t>
            </a: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2400"/>
              <a:t>葉家銘</a:t>
            </a:r>
            <a:r>
              <a:rPr lang="en-US" altLang="zh-TW" sz="2400"/>
              <a:t>(s1155004449)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244</TotalTime>
  <Words>1016</Words>
  <Application>Microsoft Office PowerPoint</Application>
  <PresentationFormat>如螢幕大小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行雲流水</vt:lpstr>
      <vt:lpstr>HIST 5503A 古羅馬的光芒與餘暉</vt:lpstr>
      <vt:lpstr>投影片 2</vt:lpstr>
      <vt:lpstr>投影片 3</vt:lpstr>
      <vt:lpstr>「文化導賞」？</vt:lpstr>
      <vt:lpstr>口頭報告：應注意的地方</vt:lpstr>
      <vt:lpstr>書面報告：應注意的地方</vt:lpstr>
      <vt:lpstr>書面報告：應注意的地方</vt:lpstr>
      <vt:lpstr>口頭報告的範例</vt:lpstr>
      <vt:lpstr>烏普撒拉帝王墓塚  (The Royal Mounds at Gamla Uppsala)</vt:lpstr>
      <vt:lpstr>烏普撒拉在哪裏?</vt:lpstr>
      <vt:lpstr>烏普撒拉帝王墓塚……</vt:lpstr>
      <vt:lpstr>烏普撒拉帝王墓塚……</vt:lpstr>
      <vt:lpstr>烏普撒拉帝王墓塚……</vt:lpstr>
      <vt:lpstr>火葬和墓塚出現的原因</vt:lpstr>
      <vt:lpstr>背後的文化元素</vt:lpstr>
      <vt:lpstr>陪葬品反映的世界</vt:lpstr>
      <vt:lpstr>參考資料</vt:lpstr>
      <vt:lpstr>書面報告範例</vt:lpstr>
      <vt:lpstr>準備報告時的小建議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 5503A 古羅馬的光芒與餘暉</dc:title>
  <dc:creator>user</dc:creator>
  <cp:lastModifiedBy>user</cp:lastModifiedBy>
  <cp:revision>22</cp:revision>
  <dcterms:created xsi:type="dcterms:W3CDTF">2015-01-22T16:56:17Z</dcterms:created>
  <dcterms:modified xsi:type="dcterms:W3CDTF">2015-01-23T07:24:58Z</dcterms:modified>
</cp:coreProperties>
</file>