
<file path=[Content_Types].xml><?xml version="1.0" encoding="utf-8"?>
<Types xmlns="http://schemas.openxmlformats.org/package/2006/content-types">
  <Default Extension="xml" ContentType="application/xml"/>
  <Default Extension="mp4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9"/>
  </p:normalViewPr>
  <p:slideViewPr>
    <p:cSldViewPr snapToGrid="0" snapToObjects="1">
      <p:cViewPr varScale="1">
        <p:scale>
          <a:sx n="66" d="100"/>
          <a:sy n="66" d="100"/>
        </p:scale>
        <p:origin x="-128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3E3B7F-C2A9-034B-888A-E52A3D27E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3AF23B-C33D-5F48-BFBE-DF1937E19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3E00C0-23BA-524A-BFBD-6EFC43B26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E517-D9B6-D341-9DC4-AF64C545BED6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C48E34-3603-EC47-88BD-73BAA4BF6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7A5133-7E13-D84B-9DED-7B76FC05D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A8E2-1CF6-2F4D-9C7F-A4B23023F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8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489DD7-D5EF-6E48-A759-6BF52B017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DFC5B1B-41EE-E44A-9109-B5AC2BA6E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7B164C-65D4-1142-B678-0EC51EC20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E517-D9B6-D341-9DC4-AF64C545BED6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BEF720-840B-8F4B-ABB6-C78AFCEF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BCDB10-C857-F543-BCDA-C2105B6A0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A8E2-1CF6-2F4D-9C7F-A4B23023F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9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3032544-1021-0E4F-8A50-BA26F70335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8753C3B-8CA7-7148-8851-72DB0C771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5906F3-9F73-4D49-95A8-AD5ED5DB2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E517-D9B6-D341-9DC4-AF64C545BED6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4E70E0-49BC-B14D-9A3A-66F5743B8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3E0113-2652-F24C-9CD1-A91B1273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A8E2-1CF6-2F4D-9C7F-A4B23023F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0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9AA935-96FD-A845-92B0-9CDBA3E53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5B4D0A6-31FC-3848-9AE4-C139F40B1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62985D-37EE-4E43-ACBA-F1D501D99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E517-D9B6-D341-9DC4-AF64C545BED6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A52470-C549-1547-B53B-AF759F9B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13A860-C6B7-FF40-92E5-9D781FC0C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A8E2-1CF6-2F4D-9C7F-A4B23023F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81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1CBC08-DED8-F948-B11A-D22F56099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794DF7-A185-2E4B-BB7D-0549664FE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524171-C57F-5B4D-977F-B4DAB6EB8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E517-D9B6-D341-9DC4-AF64C545BED6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923987-EEF7-ED4B-B6DA-9C2DEAD36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C237D6-2904-CE46-A670-EB0144DF7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A8E2-1CF6-2F4D-9C7F-A4B23023F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9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CC3D9B-EBAF-FE45-9E24-C1F6957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EAF1C7-3969-3E4B-9325-CB2C3BFF5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4BE879-C09B-9C42-8418-4FC497819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9474025-3886-084D-BECF-639A8312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E517-D9B6-D341-9DC4-AF64C545BED6}" type="datetimeFigureOut">
              <a:rPr lang="en-US" smtClean="0"/>
              <a:t>12/1/22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4A7EEE-0BB5-B24A-B0C3-D032B73D2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E803A5D-AB24-4B4A-B6DB-C8F3EC49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A8E2-1CF6-2F4D-9C7F-A4B23023F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4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186EB1-80CF-5B47-AF40-9ED42304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BB19FA-6389-FD49-A8E9-17B8DF22C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E25D9D-496A-154D-B399-87D007F3B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4447FC6-26F9-484D-B196-D6D91F7FDE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D1D8C5B-54C4-2A47-BF06-C86E57ACE3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D4B2C7C-CC90-C84C-AC1B-2301340DC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E517-D9B6-D341-9DC4-AF64C545BED6}" type="datetimeFigureOut">
              <a:rPr lang="en-US" smtClean="0"/>
              <a:t>12/1/22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7B05C4-ADF2-D948-B2E2-25BBC891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0B3F5E-D1E6-2C4D-A2D5-B8D1BDDE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A8E2-1CF6-2F4D-9C7F-A4B23023F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2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61B470-E57A-1C4A-B03B-18744E9CC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EE310F0-D617-0F4C-8EDD-1E5D438C3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E517-D9B6-D341-9DC4-AF64C545BED6}" type="datetimeFigureOut">
              <a:rPr lang="en-US" smtClean="0"/>
              <a:t>12/1/22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C8632DC-4AE2-3F40-A4C7-41D504CE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CC050AC-9E9F-F340-ADB9-FC16D6F61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A8E2-1CF6-2F4D-9C7F-A4B23023F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2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69AB6A9-C0C6-8D49-9379-E880FB62C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E517-D9B6-D341-9DC4-AF64C545BED6}" type="datetimeFigureOut">
              <a:rPr lang="en-US" smtClean="0"/>
              <a:t>12/1/22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3320EC-A534-7C43-B8A2-697C0A1F2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FFA6350-011E-A44D-BD4A-D6E3660F1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A8E2-1CF6-2F4D-9C7F-A4B23023F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1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E17FF3-D5CC-F445-A71C-6E96AD0C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15304C-F551-8D4C-8436-1C46D7907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E85221F-3991-9F49-9CF0-E19282ACE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363FCB-F878-5D41-BF52-6D57CAA2A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E517-D9B6-D341-9DC4-AF64C545BED6}" type="datetimeFigureOut">
              <a:rPr lang="en-US" smtClean="0"/>
              <a:t>12/1/22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AEF7287-8F80-0341-956A-720F16DD2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6423FF-4583-9A46-BEC2-B2CCADAEA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A8E2-1CF6-2F4D-9C7F-A4B23023F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32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37AFA5-F24E-4549-B798-08595DFD9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C90242A-4968-144D-8318-7D51EE6D98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F95D0F-8DE8-3742-B43D-8B0D70A40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4A82A7-B1B0-2649-A4F9-81FCE3EF8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DE517-D9B6-D341-9DC4-AF64C545BED6}" type="datetimeFigureOut">
              <a:rPr lang="en-US" smtClean="0"/>
              <a:t>12/1/22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769FC8-F37B-8340-A2D8-52E52EF9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A2C5B1-8FF1-414E-8CDE-0B488EBF2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A8E2-1CF6-2F4D-9C7F-A4B23023F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02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9B7CCD8-5DBF-3048-9782-9C8365AFA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2C17BE-8B60-1F49-B23D-7D6D4BBCE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FE4ED6-DAEF-9E46-8FD1-B1934D7247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DE517-D9B6-D341-9DC4-AF64C545BED6}" type="datetimeFigureOut">
              <a:rPr lang="en-US" smtClean="0"/>
              <a:t>12/1/22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F202C2-8A42-9342-AB48-DBAA960519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58DB34-BC12-CF4B-A436-C8BDBB72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A8E2-1CF6-2F4D-9C7F-A4B23023F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2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readbible.org/Chinese%20Bible/sigao/John_bible_Ch_15_.html" TargetMode="External"/><Relationship Id="rId4" Type="http://schemas.openxmlformats.org/officeDocument/2006/relationships/hyperlink" Target="https://www.ccreadbible.org/Chinese%20Bible/sigao/John_bible_Ch_13_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hyperlink" Target="https://www.ccreadbible.org/Chinese%20Bible/sigao/John_bible_Ch_10_.html" TargetMode="External"/><Relationship Id="rId20" Type="http://schemas.openxmlformats.org/officeDocument/2006/relationships/hyperlink" Target="https://www.ccreadbible.org/Chinese%20Bible/sigao/Matthew_bible_Ch_21_.html" TargetMode="External"/><Relationship Id="rId21" Type="http://schemas.openxmlformats.org/officeDocument/2006/relationships/hyperlink" Target="https://www.ccreadbible.org/Chinese%20Bible/sigao/Mark_bible_Ch_9_.html" TargetMode="External"/><Relationship Id="rId22" Type="http://schemas.openxmlformats.org/officeDocument/2006/relationships/hyperlink" Target="https://www.ccreadbible.org/Chinese%20Bible/sigao/Matthew_bible_Ch_23_.html" TargetMode="External"/><Relationship Id="rId23" Type="http://schemas.openxmlformats.org/officeDocument/2006/relationships/image" Target="../media/image8.jpeg"/><Relationship Id="rId10" Type="http://schemas.openxmlformats.org/officeDocument/2006/relationships/hyperlink" Target="https://www.ccreadbible.org/Chinese%20Bible/sigao/Mark_bible_Ch_7_.html" TargetMode="External"/><Relationship Id="rId11" Type="http://schemas.openxmlformats.org/officeDocument/2006/relationships/hyperlink" Target="https://www.ccreadbible.org/Chinese%20Bible/sigao/Mark_bible_Ch_2_.html" TargetMode="External"/><Relationship Id="rId12" Type="http://schemas.openxmlformats.org/officeDocument/2006/relationships/hyperlink" Target="https://www.ccreadbible.org/Chinese%20Bible/sigao/John_bible_Ch_2_.html" TargetMode="External"/><Relationship Id="rId13" Type="http://schemas.openxmlformats.org/officeDocument/2006/relationships/hyperlink" Target="https://www.ccreadbible.org/Chinese%20Bible/sigao/Luke_bible_Ch_9_.html" TargetMode="External"/><Relationship Id="rId14" Type="http://schemas.openxmlformats.org/officeDocument/2006/relationships/hyperlink" Target="https://www.ccreadbible.org/Chinese%20Bible/sigao/Mark_bible_Ch_6_.html" TargetMode="External"/><Relationship Id="rId15" Type="http://schemas.openxmlformats.org/officeDocument/2006/relationships/hyperlink" Target="https://www.ccreadbible.org/Chinese%20Bible/sigao/Matthew_bible_Ch_10_.html" TargetMode="External"/><Relationship Id="rId16" Type="http://schemas.openxmlformats.org/officeDocument/2006/relationships/hyperlink" Target="https://www.ccreadbible.org/Chinese%20Bible/sigao/Matthew_bible_Ch_13_.html" TargetMode="External"/><Relationship Id="rId17" Type="http://schemas.openxmlformats.org/officeDocument/2006/relationships/hyperlink" Target="https://www.ccreadbible.org/Chinese%20Bible/sigao/Mark_bible_Ch_11_.html" TargetMode="External"/><Relationship Id="rId18" Type="http://schemas.openxmlformats.org/officeDocument/2006/relationships/hyperlink" Target="https://www.ccreadbible.org/Chinese%20Bible/sigao/Luke_bible_Ch_6_.html" TargetMode="External"/><Relationship Id="rId19" Type="http://schemas.openxmlformats.org/officeDocument/2006/relationships/hyperlink" Target="https://www.ccreadbible.org/Chinese%20Bible/sigao/Matthew_bible_Ch_11_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ccreadbible.org/Chinese%20Bible/sigao/1_Maccabees_bible_Ch_2_.html" TargetMode="External"/><Relationship Id="rId3" Type="http://schemas.openxmlformats.org/officeDocument/2006/relationships/hyperlink" Target="https://www.ccreadbible.org/Chinese%20Bible/sigao/John_bible_Ch_15_.html" TargetMode="External"/><Relationship Id="rId4" Type="http://schemas.openxmlformats.org/officeDocument/2006/relationships/hyperlink" Target="https://www.ccreadbible.org/Chinese%20Bible/sigao/Matthew_bible_Ch_5_.html" TargetMode="External"/><Relationship Id="rId5" Type="http://schemas.openxmlformats.org/officeDocument/2006/relationships/hyperlink" Target="https://www.ccreadbible.org/Chinese%20Bible/sigao/John_bible_Ch_17_.html" TargetMode="External"/><Relationship Id="rId6" Type="http://schemas.openxmlformats.org/officeDocument/2006/relationships/hyperlink" Target="https://www.ccreadbible.org/Chinese%20Bible/sigao/Luke_bible_Ch_4_.html" TargetMode="External"/><Relationship Id="rId7" Type="http://schemas.openxmlformats.org/officeDocument/2006/relationships/hyperlink" Target="https://www.ccreadbible.org/Chinese%20Bible/sigao/Matthew_bible_Ch_4_.html" TargetMode="External"/><Relationship Id="rId8" Type="http://schemas.openxmlformats.org/officeDocument/2006/relationships/hyperlink" Target="https://www.ccreadbible.org/Chinese%20Bible/sigao/John_bible_Ch_12_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readbible.org/Chinese%20Bible/sigao/Luke_bible_Ch_6_.html" TargetMode="External"/><Relationship Id="rId4" Type="http://schemas.openxmlformats.org/officeDocument/2006/relationships/hyperlink" Target="https://www.ccreadbible.org/Chinese%20Bible/sigao/Matthew_bible_Ch_15_.html" TargetMode="External"/><Relationship Id="rId5" Type="http://schemas.openxmlformats.org/officeDocument/2006/relationships/hyperlink" Target="https://www.ccreadbible.org/Chinese%20Bible/sigao/Matthew_bible_Ch_10_.html" TargetMode="External"/><Relationship Id="rId6" Type="http://schemas.openxmlformats.org/officeDocument/2006/relationships/hyperlink" Target="https://www.ccreadbible.org/Chinese%20Bible/sigao/Matthew_bible_Ch_22_.html" TargetMode="External"/><Relationship Id="rId7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ccreadbible.org/Chinese%20Bible/sigao/Matthew_bible_Ch_23_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readbible.org/Chinese%20Bible/sigao/2_Corinthians_bible_Ch_8_.html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ccreadbible.org/Chinese%20Bible/sigao/Matthew_bible_Ch_6_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hyperlink" Target="https://www.ccreadbible.org/Chinese%20Bible/sigao/Matthew_bible_Ch_26_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creadbible.org/Chinese%20Bible/sigao/Hosea_bible_Ch_6_.html" TargetMode="External"/><Relationship Id="rId4" Type="http://schemas.openxmlformats.org/officeDocument/2006/relationships/hyperlink" Target="https://www.ccreadbible.org/Chinese%20Bible/sigao/Mark_bible_Ch_12_.html" TargetMode="External"/><Relationship Id="rId5" Type="http://schemas.openxmlformats.org/officeDocument/2006/relationships/hyperlink" Target="https://www.ccreadbible.org/Chinese%20Bible/sigao/Luke_bible_Ch_10_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FA9B6C6-A247-48A8-9A1C-1E36FA945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47FF5D-2312-C84F-B762-AF5F60F7EB68}"/>
              </a:ext>
            </a:extLst>
          </p:cNvPr>
          <p:cNvSpPr txBox="1"/>
          <p:nvPr/>
        </p:nvSpPr>
        <p:spPr>
          <a:xfrm>
            <a:off x="1301261" y="590062"/>
            <a:ext cx="5409655" cy="2838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5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耶穌的思想</a:t>
            </a:r>
            <a:endParaRPr lang="en-US" sz="5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xmlns="" id="{C5CB530E-515E-412C-9DF1-5F8FFBD6F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xmlns="" id="{712D4376-A578-4FF1-94FC-245E7A6A4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xmlns="" id="{AEA7509D-F04F-40CB-A0B3-EEF16499C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6020367-4FD5-4596-8E10-C5F095CD8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51CCB81-7F8D-A140-9273-A48078E040EB}"/>
              </a:ext>
            </a:extLst>
          </p:cNvPr>
          <p:cNvSpPr/>
          <p:nvPr/>
        </p:nvSpPr>
        <p:spPr>
          <a:xfrm>
            <a:off x="10201276" y="5826038"/>
            <a:ext cx="1793294" cy="92029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下一頁</a:t>
            </a:r>
          </a:p>
        </p:txBody>
      </p:sp>
      <p:sp>
        <p:nvSpPr>
          <p:cNvPr id="10" name="Oval 9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237D5489-F4D3-BF4D-8801-C9640D24A017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6CABE125-D028-1F41-A51F-854361651ABF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955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FA9B6C6-A247-48A8-9A1C-1E36FA945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E2A7B0-5368-2747-8FD9-BC9AC67B57EA}"/>
              </a:ext>
            </a:extLst>
          </p:cNvPr>
          <p:cNvSpPr txBox="1"/>
          <p:nvPr/>
        </p:nvSpPr>
        <p:spPr>
          <a:xfrm>
            <a:off x="1301261" y="590062"/>
            <a:ext cx="5409655" cy="2838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5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教育與生命</a:t>
            </a:r>
            <a:r>
              <a:rPr lang="en-US" altLang="zh-TW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zh-TW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5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xmlns="" id="{C5CB530E-515E-412C-9DF1-5F8FFBD6F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xmlns="" id="{712D4376-A578-4FF1-94FC-245E7A6A4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xmlns="" id="{AEA7509D-F04F-40CB-A0B3-EEF16499C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6020367-4FD5-4596-8E10-C5F095CD8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13E99831-F085-FA45-AC80-81B463C3BE41}"/>
              </a:ext>
            </a:extLst>
          </p:cNvPr>
          <p:cNvSpPr/>
          <p:nvPr/>
        </p:nvSpPr>
        <p:spPr>
          <a:xfrm>
            <a:off x="10201276" y="5826038"/>
            <a:ext cx="1793294" cy="92029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下一頁</a:t>
            </a:r>
          </a:p>
        </p:txBody>
      </p:sp>
      <p:sp>
        <p:nvSpPr>
          <p:cNvPr id="10" name="Oval 9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556D2969-BFAD-8847-821C-661354CFC882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A98F6A61-6CD0-5C47-B40F-E5FF11EBA56A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24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group of men wearing black robes&#10;&#10;Description automatically generated with medium confidence">
            <a:extLst>
              <a:ext uri="{FF2B5EF4-FFF2-40B4-BE49-F238E27FC236}">
                <a16:creationId xmlns:a16="http://schemas.microsoft.com/office/drawing/2014/main" xmlns="" id="{8FC73381-A7A0-254A-BD6E-8BAA444AC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7" b="11957"/>
          <a:stretch/>
        </p:blipFill>
        <p:spPr bwMode="auto"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F95137-E51B-6A43-A3A6-ED624D109940}"/>
              </a:ext>
            </a:extLst>
          </p:cNvPr>
          <p:cNvSpPr txBox="1"/>
          <p:nvPr/>
        </p:nvSpPr>
        <p:spPr>
          <a:xfrm>
            <a:off x="2552344" y="3710613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1100" b="1" dirty="0"/>
              <a:t>耶穌時代，大部份經師都是法利塞人（</a:t>
            </a:r>
            <a:r>
              <a:rPr lang="en-US" sz="1100" b="1" dirty="0"/>
              <a:t>Pharisee），</a:t>
            </a:r>
            <a:r>
              <a:rPr lang="zh-TW" altLang="en-US" sz="1100" b="1" dirty="0"/>
              <a:t>他們亦都是公議會（</a:t>
            </a:r>
            <a:r>
              <a:rPr lang="en-US" sz="1100" b="1" dirty="0"/>
              <a:t>Sanhedrin）</a:t>
            </a:r>
            <a:r>
              <a:rPr lang="zh-TW" altLang="en-US" sz="1100" b="1" dirty="0"/>
              <a:t>的議員。他們被視為有學問、有榮譽、有權勢的一群。無論在倫理、法律或教義方面，他們都以專家身份自居。他們從慕名而來的中上階層人士中揀選門徒，教授他們法律和規則。經師與門徒的關係是建基於理性知識的傳授上。在學校裡，師傅要教授猶太信仰的生活方式。 耶穌並不是一位經師，但仍有很多人尊稱他為師傅。事實上，他也招收門徒，並給他們特別的教導，而他亦自覺自己是師傅。不過，他以與眾不同的獨特方式和標準來召選門徒。</a:t>
            </a:r>
            <a:r>
              <a:rPr lang="en-US" altLang="zh-TW" sz="1100" dirty="0"/>
              <a:t/>
            </a:r>
            <a:br>
              <a:rPr lang="en-US" altLang="zh-TW" sz="1100" dirty="0"/>
            </a:br>
            <a:r>
              <a:rPr lang="en-US" altLang="zh-TW" sz="1100" dirty="0"/>
              <a:t/>
            </a:r>
            <a:br>
              <a:rPr lang="en-US" altLang="zh-TW" sz="1100" dirty="0"/>
            </a:br>
            <a:r>
              <a:rPr lang="zh-TW" altLang="en-US" sz="1100" b="1" dirty="0"/>
              <a:t>耶穌在加里肋亞湖（</a:t>
            </a:r>
            <a:r>
              <a:rPr lang="en-US" sz="1100" b="1" dirty="0"/>
              <a:t>Galilee）</a:t>
            </a:r>
            <a:r>
              <a:rPr lang="zh-TW" altLang="en-US" sz="1100" b="1" dirty="0"/>
              <a:t>一帶，親自召叫那些平凡的漁夫、稅吏、奮銳黨人等成為他的門徒。耶穌主動與門徒們建立師徒關係。他親自尋找門徒，而不是等待慕名者前來投靠。他清楚明白地對門徒說明：「不是你們揀選了我，而是我揀選了你們。」（ </a:t>
            </a:r>
            <a:r>
              <a:rPr lang="zh-TW" altLang="en-US" sz="1100" b="1" dirty="0">
                <a:hlinkClick r:id="rId3"/>
              </a:rPr>
              <a:t>若</a:t>
            </a:r>
            <a:r>
              <a:rPr lang="en-US" altLang="zh-TW" sz="1100" b="1" dirty="0">
                <a:hlinkClick r:id="rId3"/>
              </a:rPr>
              <a:t>15:16</a:t>
            </a:r>
            <a:r>
              <a:rPr lang="zh-TW" altLang="en-US" sz="1100" b="1" dirty="0"/>
              <a:t>） 耶穌的門徒一心盼望一位民族英雄來領導他們。不過，事實顯示，儘管耶穌拒絕成為他們心目中的英雄，他們仍願意繼續跟隨他。他們所領受的並不是一套規戒，而是傳揚喜訊的使命。由於耶穌是一位周遊各處的宣講者，他所揀選的十二位宗徒要與他結成一體，以友愛相繫。耶穌說：「我給你們立了榜樣，叫你們也照我給你們所做的去做。」（ </a:t>
            </a:r>
            <a:r>
              <a:rPr lang="zh-TW" altLang="en-US" sz="1100" b="1" dirty="0">
                <a:hlinkClick r:id="rId4"/>
              </a:rPr>
              <a:t>若</a:t>
            </a:r>
            <a:r>
              <a:rPr lang="en-US" altLang="zh-TW" sz="1100" b="1" dirty="0">
                <a:hlinkClick r:id="rId4"/>
              </a:rPr>
              <a:t>13:15</a:t>
            </a:r>
            <a:r>
              <a:rPr lang="zh-TW" altLang="en-US" sz="1100" b="1" dirty="0"/>
              <a:t>） 耶穌親自培育這個小團體，要求他們摒棄以往的價值觀念，好能接受天國的喜樂；並賦予他們傳揚天國臨現的使命。 作為耶穌的門徒，目的不在於將來要成為師傅，設館授徒，而是為建立一個服務世界的團體 － 作地上的鹽、世界的光、田中的麥子。耶穌復活以後，宗徒們到普天下去為基督作證，他們成了世世代代所有追隨耶穌的人的榜樣。</a:t>
            </a:r>
            <a:endParaRPr lang="en-US" sz="1100" dirty="0"/>
          </a:p>
        </p:txBody>
      </p:sp>
      <p:sp>
        <p:nvSpPr>
          <p:cNvPr id="48" name="Oval 4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22297FD1-B6B3-F541-BE56-E9A55DB6546F}"/>
              </a:ext>
            </a:extLst>
          </p:cNvPr>
          <p:cNvSpPr/>
          <p:nvPr/>
        </p:nvSpPr>
        <p:spPr>
          <a:xfrm>
            <a:off x="10201276" y="5826038"/>
            <a:ext cx="1793294" cy="92029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下一頁</a:t>
            </a:r>
          </a:p>
        </p:txBody>
      </p:sp>
      <p:sp>
        <p:nvSpPr>
          <p:cNvPr id="49" name="Oval 48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9F97F9A3-C8D9-0F44-A7CD-1B3265047046}"/>
              </a:ext>
            </a:extLst>
          </p:cNvPr>
          <p:cNvSpPr/>
          <p:nvPr/>
        </p:nvSpPr>
        <p:spPr>
          <a:xfrm>
            <a:off x="5173411" y="6068291"/>
            <a:ext cx="1690528" cy="66423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0" name="Oval 4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2128C1F3-BA03-E44C-9AA9-00091C87191B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25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FA9B6C6-A247-48A8-9A1C-1E36FA945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2C160BB-1D5F-8F43-A505-2135979A7334}"/>
              </a:ext>
            </a:extLst>
          </p:cNvPr>
          <p:cNvSpPr txBox="1"/>
          <p:nvPr/>
        </p:nvSpPr>
        <p:spPr>
          <a:xfrm>
            <a:off x="1301261" y="590062"/>
            <a:ext cx="5409655" cy="2838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5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信徒與世界</a:t>
            </a:r>
            <a:endParaRPr lang="en-US" sz="5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xmlns="" id="{C5CB530E-515E-412C-9DF1-5F8FFBD6F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xmlns="" id="{712D4376-A578-4FF1-94FC-245E7A6A4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xmlns="" id="{AEA7509D-F04F-40CB-A0B3-EEF16499C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6020367-4FD5-4596-8E10-C5F095CD8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382B113-AB8F-134B-9866-92252C5123E1}"/>
              </a:ext>
            </a:extLst>
          </p:cNvPr>
          <p:cNvSpPr/>
          <p:nvPr/>
        </p:nvSpPr>
        <p:spPr>
          <a:xfrm>
            <a:off x="10201276" y="5826038"/>
            <a:ext cx="1793294" cy="92029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下一頁</a:t>
            </a:r>
          </a:p>
        </p:txBody>
      </p:sp>
      <p:sp>
        <p:nvSpPr>
          <p:cNvPr id="12" name="Oval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52017368-88A3-7B44-89B0-8BA92A5A09F5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4" name="Oval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7B551921-ADF7-674C-AFC3-6504E5F75402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86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03372E-7842-3140-BFA8-86674583E010}"/>
              </a:ext>
            </a:extLst>
          </p:cNvPr>
          <p:cNvSpPr txBox="1"/>
          <p:nvPr/>
        </p:nvSpPr>
        <p:spPr>
          <a:xfrm>
            <a:off x="4227616" y="222407"/>
            <a:ext cx="7671459" cy="3785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1400" b="1" dirty="0"/>
              <a:t>耶穌時代的厄色尼（</a:t>
            </a:r>
            <a:r>
              <a:rPr lang="en-US" sz="1400" b="1" dirty="0"/>
              <a:t>Essenes）</a:t>
            </a:r>
            <a:r>
              <a:rPr lang="zh-TW" altLang="en-US" sz="1400" b="1" dirty="0"/>
              <a:t>團體非常興盛，約有四千人，是一群嚴格苦行的虔誠猶太人。厄色尼人在瑪加伯時代（</a:t>
            </a:r>
            <a:r>
              <a:rPr lang="en-US" sz="1400" b="1" dirty="0" err="1"/>
              <a:t>Macabees</a:t>
            </a:r>
            <a:r>
              <a:rPr lang="zh-TW" altLang="en-US" sz="1400" b="1" dirty="0"/>
              <a:t>公元前二世紀）經已存在，他們是猶太的「虔誠者」，即哈息待人（</a:t>
            </a:r>
            <a:r>
              <a:rPr lang="zh-TW" altLang="en-US" sz="1400" dirty="0"/>
              <a:t>哈西丁</a:t>
            </a:r>
            <a:r>
              <a:rPr lang="en-US" sz="1400" b="1" dirty="0"/>
              <a:t>Hasidim）</a:t>
            </a:r>
            <a:r>
              <a:rPr lang="zh-TW" altLang="en-US" sz="1400" b="1" dirty="0"/>
              <a:t>的後裔。當時，他們一方面不接受希臘帝國，另一方面對耶路撒冷聖殿的司祭及他們的崇拜方式不滿，認為這一切都是腐敗。他們亦不同意法利塞人與社會妥協的生活方式，故此，他們便遁世於曠野之中（ </a:t>
            </a:r>
            <a:r>
              <a:rPr lang="zh-TW" altLang="en-US" sz="1400" b="1" dirty="0">
                <a:hlinkClick r:id="rId2"/>
              </a:rPr>
              <a:t>加上</a:t>
            </a:r>
            <a:r>
              <a:rPr lang="en-US" altLang="zh-TW" sz="1400" b="1" dirty="0">
                <a:hlinkClick r:id="rId2"/>
              </a:rPr>
              <a:t>2:29</a:t>
            </a:r>
            <a:r>
              <a:rPr lang="zh-TW" altLang="en-US" sz="1400" b="1" dirty="0"/>
              <a:t>， </a:t>
            </a:r>
            <a:r>
              <a:rPr lang="zh-TW" altLang="en-US" sz="1400" b="1" dirty="0">
                <a:hlinkClick r:id="rId2"/>
              </a:rPr>
              <a:t>加上</a:t>
            </a:r>
            <a:r>
              <a:rPr lang="en-US" altLang="zh-TW" sz="1400" b="1" dirty="0">
                <a:hlinkClick r:id="rId2"/>
              </a:rPr>
              <a:t>7:13-17</a:t>
            </a:r>
            <a:r>
              <a:rPr lang="zh-TW" altLang="en-US" sz="1400" b="1" dirty="0"/>
              <a:t>）。 他們認為世界不潔，充滿罪惡和黑暗。為了苦修及嚴守絕對的潔淨律，他們便遠離塵世，為能在曠野中預備天國的道路。因為他們與世隔絕，不與外人接觸，故此，新約並沒有他們與耶穌或其他門徒來往的紀錄。</a:t>
            </a:r>
            <a:r>
              <a:rPr lang="en-US" altLang="zh-TW" sz="1400" dirty="0"/>
              <a:t/>
            </a:r>
            <a:br>
              <a:rPr lang="en-US" altLang="zh-TW" sz="1400" dirty="0"/>
            </a:br>
            <a:r>
              <a:rPr lang="en-US" altLang="zh-TW" sz="1400" dirty="0"/>
              <a:t/>
            </a:r>
            <a:br>
              <a:rPr lang="en-US" altLang="zh-TW" sz="1400" dirty="0"/>
            </a:br>
            <a:r>
              <a:rPr lang="zh-TW" altLang="en-US" sz="1400" b="1" dirty="0"/>
              <a:t>耶穌與厄色尼團體的分別是：耶穌雖然知道世界充滿邪惡，但他並沒有因厭惡或恐懼邪惡，而選擇避世。耶穌申明他與信徒是「在世界而不屬於世界」（參閱 </a:t>
            </a:r>
            <a:r>
              <a:rPr lang="zh-TW" altLang="en-US" sz="1400" b="1" dirty="0">
                <a:hlinkClick r:id="rId3"/>
              </a:rPr>
              <a:t>若</a:t>
            </a:r>
            <a:r>
              <a:rPr lang="en-US" altLang="zh-TW" sz="1400" b="1" dirty="0">
                <a:hlinkClick r:id="rId3"/>
              </a:rPr>
              <a:t>15:18-19</a:t>
            </a:r>
            <a:r>
              <a:rPr lang="zh-TW" altLang="en-US" sz="1400" b="1" dirty="0"/>
              <a:t>）， 他要求門徒要作「地鹽世光」（ </a:t>
            </a:r>
            <a:r>
              <a:rPr lang="zh-TW" altLang="en-US" sz="1400" b="1" dirty="0">
                <a:hlinkClick r:id="rId4"/>
              </a:rPr>
              <a:t>瑪</a:t>
            </a:r>
            <a:r>
              <a:rPr lang="en-US" altLang="zh-TW" sz="1400" b="1" dirty="0">
                <a:hlinkClick r:id="rId4"/>
              </a:rPr>
              <a:t>5:13-14</a:t>
            </a:r>
            <a:r>
              <a:rPr lang="zh-TW" altLang="en-US" sz="1400" b="1" dirty="0"/>
              <a:t>）。 耶穌向天父祈求說：「我不求你將他們從世界上撤去，只求你保護他們脫免邪惡。」（ </a:t>
            </a:r>
            <a:r>
              <a:rPr lang="zh-TW" altLang="en-US" sz="1400" b="1" dirty="0">
                <a:hlinkClick r:id="rId5"/>
              </a:rPr>
              <a:t>若</a:t>
            </a:r>
            <a:r>
              <a:rPr lang="en-US" altLang="zh-TW" sz="1400" b="1" dirty="0">
                <a:hlinkClick r:id="rId5"/>
              </a:rPr>
              <a:t>17:15</a:t>
            </a:r>
            <a:r>
              <a:rPr lang="zh-TW" altLang="en-US" sz="1400" b="1" dirty="0"/>
              <a:t>）。 有時，耶穌也會離開群眾（ </a:t>
            </a:r>
            <a:r>
              <a:rPr lang="zh-TW" altLang="en-US" sz="1400" b="1" dirty="0">
                <a:hlinkClick r:id="rId6"/>
              </a:rPr>
              <a:t>路</a:t>
            </a:r>
            <a:r>
              <a:rPr lang="en-US" altLang="zh-TW" sz="1400" b="1" dirty="0">
                <a:hlinkClick r:id="rId6"/>
              </a:rPr>
              <a:t>4:40-42</a:t>
            </a:r>
            <a:r>
              <a:rPr lang="zh-TW" altLang="en-US" sz="1400" b="1" dirty="0"/>
              <a:t>），進入曠野（ </a:t>
            </a:r>
            <a:r>
              <a:rPr lang="zh-TW" altLang="en-US" sz="1400" b="1" dirty="0">
                <a:hlinkClick r:id="rId7"/>
              </a:rPr>
              <a:t>瑪</a:t>
            </a:r>
            <a:r>
              <a:rPr lang="en-US" altLang="zh-TW" sz="1400" b="1" dirty="0">
                <a:hlinkClick r:id="rId7"/>
              </a:rPr>
              <a:t>4</a:t>
            </a:r>
            <a:r>
              <a:rPr lang="zh-TW" altLang="en-US" sz="1400" b="1" dirty="0">
                <a:hlinkClick r:id="rId7"/>
              </a:rPr>
              <a:t>：</a:t>
            </a:r>
            <a:r>
              <a:rPr lang="en-US" altLang="zh-TW" sz="1400" b="1" dirty="0">
                <a:hlinkClick r:id="rId7"/>
              </a:rPr>
              <a:t>1</a:t>
            </a:r>
            <a:r>
              <a:rPr lang="zh-TW" altLang="en-US" sz="1400" b="1" dirty="0"/>
              <a:t>），目的是為再進入世界作好準備。</a:t>
            </a:r>
            <a:r>
              <a:rPr lang="en-US" altLang="zh-TW" sz="1400" dirty="0"/>
              <a:t/>
            </a:r>
            <a:br>
              <a:rPr lang="en-US" altLang="zh-TW" sz="1400" dirty="0"/>
            </a:br>
            <a:r>
              <a:rPr lang="en-US" altLang="zh-TW" sz="1400" dirty="0"/>
              <a:t/>
            </a:r>
            <a:br>
              <a:rPr lang="en-US" altLang="zh-TW" sz="1400" dirty="0"/>
            </a:br>
            <a:r>
              <a:rPr lang="zh-TW" altLang="en-US" sz="1400" b="1" dirty="0"/>
              <a:t>再者，耶穌來不是為審判世界（ </a:t>
            </a:r>
            <a:r>
              <a:rPr lang="zh-TW" altLang="en-US" sz="1400" b="1" dirty="0">
                <a:hlinkClick r:id="rId8"/>
              </a:rPr>
              <a:t>若</a:t>
            </a:r>
            <a:r>
              <a:rPr lang="en-US" altLang="zh-TW" sz="1400" b="1" dirty="0">
                <a:hlinkClick r:id="rId8"/>
              </a:rPr>
              <a:t>12:47</a:t>
            </a:r>
            <a:r>
              <a:rPr lang="zh-TW" altLang="en-US" sz="1400" b="1" dirty="0"/>
              <a:t>），而是「為叫人獲得生命，且獲得更豐富的生命」（ </a:t>
            </a:r>
            <a:r>
              <a:rPr lang="zh-TW" altLang="en-US" sz="1400" b="1" dirty="0">
                <a:hlinkClick r:id="rId9"/>
              </a:rPr>
              <a:t>若</a:t>
            </a:r>
            <a:r>
              <a:rPr lang="en-US" altLang="zh-TW" sz="1400" b="1" dirty="0">
                <a:hlinkClick r:id="rId9"/>
              </a:rPr>
              <a:t>10:10</a:t>
            </a:r>
            <a:r>
              <a:rPr lang="zh-TW" altLang="en-US" sz="1400" b="1" dirty="0"/>
              <a:t>）。 耶穌不接受世界對金錢、名譽、權勢的標準，他也不分「潔淨」或「污穢」（ </a:t>
            </a:r>
            <a:r>
              <a:rPr lang="zh-TW" altLang="en-US" sz="1400" b="1" dirty="0">
                <a:hlinkClick r:id="rId10"/>
              </a:rPr>
              <a:t>谷</a:t>
            </a:r>
            <a:r>
              <a:rPr lang="en-US" altLang="zh-TW" sz="1400" b="1" dirty="0">
                <a:hlinkClick r:id="rId10"/>
              </a:rPr>
              <a:t>7:14-19</a:t>
            </a:r>
            <a:r>
              <a:rPr lang="zh-TW" altLang="en-US" sz="1400" b="1" dirty="0"/>
              <a:t>）、神聖或俗世（ </a:t>
            </a:r>
            <a:r>
              <a:rPr lang="zh-TW" altLang="en-US" sz="1400" b="1" dirty="0">
                <a:hlinkClick r:id="rId11"/>
              </a:rPr>
              <a:t>谷</a:t>
            </a:r>
            <a:r>
              <a:rPr lang="en-US" altLang="zh-TW" sz="1400" b="1" dirty="0">
                <a:hlinkClick r:id="rId11"/>
              </a:rPr>
              <a:t>2:23-28</a:t>
            </a:r>
            <a:r>
              <a:rPr lang="zh-TW" altLang="en-US" sz="1400" b="1" dirty="0"/>
              <a:t>）。 他自由地接觸各方人士，甚至是那些被社會排斥的人，如：稅吏、娼妓、痳瘋人、瞎子，並向他們宣告天國的福音。他甚至觸摸被視為不潔的屍體。</a:t>
            </a:r>
            <a:r>
              <a:rPr lang="en-US" altLang="zh-TW" sz="1400" dirty="0"/>
              <a:t/>
            </a:r>
            <a:br>
              <a:rPr lang="en-US" altLang="zh-TW" sz="1400" dirty="0"/>
            </a:br>
            <a:r>
              <a:rPr lang="en-US" altLang="zh-TW" sz="1400" dirty="0"/>
              <a:t/>
            </a:r>
            <a:br>
              <a:rPr lang="en-US" altLang="zh-TW" sz="1400" dirty="0"/>
            </a:br>
            <a:r>
              <a:rPr lang="zh-TW" altLang="en-US" sz="1400" b="1" dirty="0"/>
              <a:t>耶穌沒有宣傳禁慾主義，亦沒有為門徒選擇任何的修道方式，他沒有訂定任何生活常規或習慣。耶穌沒有要求門徒與家人脫離關係（ </a:t>
            </a:r>
            <a:r>
              <a:rPr lang="zh-TW" altLang="en-US" sz="1400" b="1" dirty="0">
                <a:hlinkClick r:id="rId12"/>
              </a:rPr>
              <a:t>若</a:t>
            </a:r>
            <a:r>
              <a:rPr lang="en-US" altLang="zh-TW" sz="1400" b="1" dirty="0">
                <a:hlinkClick r:id="rId12"/>
              </a:rPr>
              <a:t>2:1</a:t>
            </a:r>
            <a:r>
              <a:rPr lang="zh-TW" altLang="en-US" sz="1400" b="1" dirty="0"/>
              <a:t>）； 他反而認為最重要的是要衝破任何社會藩籬為人服務</a:t>
            </a:r>
            <a:r>
              <a:rPr lang="en-US" altLang="zh-TW" sz="1400" b="1" dirty="0"/>
              <a:t>﹔</a:t>
            </a:r>
            <a:r>
              <a:rPr lang="zh-TW" altLang="en-US" sz="1400" b="1" dirty="0"/>
              <a:t>例如：治癒病人、驅魔、宣講天國等（ </a:t>
            </a:r>
            <a:r>
              <a:rPr lang="zh-TW" altLang="en-US" sz="1400" b="1" dirty="0">
                <a:hlinkClick r:id="rId13"/>
              </a:rPr>
              <a:t>路</a:t>
            </a:r>
            <a:r>
              <a:rPr lang="en-US" altLang="zh-TW" sz="1400" b="1" dirty="0">
                <a:hlinkClick r:id="rId13"/>
              </a:rPr>
              <a:t>9:1-2</a:t>
            </a:r>
            <a:r>
              <a:rPr lang="zh-TW" altLang="en-US" sz="1400" b="1" dirty="0"/>
              <a:t>； </a:t>
            </a:r>
            <a:r>
              <a:rPr lang="zh-TW" altLang="en-US" sz="1400" b="1" dirty="0">
                <a:hlinkClick r:id="rId14"/>
              </a:rPr>
              <a:t>谷</a:t>
            </a:r>
            <a:r>
              <a:rPr lang="en-US" altLang="zh-TW" sz="1400" b="1" dirty="0">
                <a:hlinkClick r:id="rId14"/>
              </a:rPr>
              <a:t>6:7</a:t>
            </a:r>
            <a:r>
              <a:rPr lang="zh-TW" altLang="en-US" sz="1400" b="1" dirty="0"/>
              <a:t>； </a:t>
            </a:r>
            <a:r>
              <a:rPr lang="zh-TW" altLang="en-US" sz="1400" b="1" dirty="0">
                <a:hlinkClick r:id="rId15"/>
              </a:rPr>
              <a:t>瑪</a:t>
            </a:r>
            <a:r>
              <a:rPr lang="en-US" altLang="zh-TW" sz="1400" b="1" dirty="0">
                <a:hlinkClick r:id="rId15"/>
              </a:rPr>
              <a:t>10:1</a:t>
            </a:r>
            <a:r>
              <a:rPr lang="zh-TW" altLang="en-US" sz="1400" b="1" dirty="0"/>
              <a:t>， </a:t>
            </a:r>
            <a:r>
              <a:rPr lang="zh-TW" altLang="en-US" sz="1400" b="1" dirty="0">
                <a:hlinkClick r:id="rId16"/>
              </a:rPr>
              <a:t>瑪</a:t>
            </a:r>
            <a:r>
              <a:rPr lang="en-US" altLang="zh-TW" sz="1400" b="1" dirty="0">
                <a:hlinkClick r:id="rId16"/>
              </a:rPr>
              <a:t>13:35 </a:t>
            </a:r>
            <a:r>
              <a:rPr lang="zh-TW" altLang="en-US" sz="1400" b="1" dirty="0"/>
              <a:t>）。 信徒更要學習釋放自我，好能寬恕別人及與人和好（ </a:t>
            </a:r>
            <a:r>
              <a:rPr lang="zh-TW" altLang="en-US" sz="1400" b="1" dirty="0">
                <a:hlinkClick r:id="rId17"/>
              </a:rPr>
              <a:t>谷</a:t>
            </a:r>
            <a:r>
              <a:rPr lang="en-US" altLang="zh-TW" sz="1400" b="1" dirty="0">
                <a:hlinkClick r:id="rId17"/>
              </a:rPr>
              <a:t>11:25</a:t>
            </a:r>
            <a:r>
              <a:rPr lang="zh-TW" altLang="en-US" sz="1400" b="1" dirty="0"/>
              <a:t>， </a:t>
            </a:r>
            <a:r>
              <a:rPr lang="zh-TW" altLang="en-US" sz="1400" b="1" dirty="0">
                <a:hlinkClick r:id="rId4"/>
              </a:rPr>
              <a:t>瑪</a:t>
            </a:r>
            <a:r>
              <a:rPr lang="en-US" altLang="zh-TW" sz="1400" b="1" dirty="0">
                <a:hlinkClick r:id="rId4"/>
              </a:rPr>
              <a:t>5:24</a:t>
            </a:r>
            <a:r>
              <a:rPr lang="zh-TW" altLang="en-US" sz="1400" b="1" dirty="0"/>
              <a:t>）。</a:t>
            </a:r>
            <a:r>
              <a:rPr lang="en-US" altLang="zh-TW" sz="1400" dirty="0"/>
              <a:t/>
            </a:r>
            <a:br>
              <a:rPr lang="en-US" altLang="zh-TW" sz="1400" dirty="0"/>
            </a:br>
            <a:r>
              <a:rPr lang="en-US" altLang="zh-TW" sz="1400" dirty="0"/>
              <a:t/>
            </a:r>
            <a:br>
              <a:rPr lang="en-US" altLang="zh-TW" sz="1400" dirty="0"/>
            </a:br>
            <a:r>
              <a:rPr lang="zh-TW" altLang="en-US" sz="1400" b="1" dirty="0"/>
              <a:t>耶穌不是君王、司祭、經師或修道人；他只是一個無錢、無權、無勢的平民。他非常重視平凡人。 他宣講天國給平民（ </a:t>
            </a:r>
            <a:r>
              <a:rPr lang="zh-TW" altLang="en-US" sz="1400" b="1" dirty="0">
                <a:hlinkClick r:id="rId18"/>
              </a:rPr>
              <a:t>路</a:t>
            </a:r>
            <a:r>
              <a:rPr lang="en-US" altLang="zh-TW" sz="1400" b="1" dirty="0">
                <a:hlinkClick r:id="rId18"/>
              </a:rPr>
              <a:t>6:20-26</a:t>
            </a:r>
            <a:r>
              <a:rPr lang="en-US" altLang="zh-TW" sz="1400" b="1" dirty="0"/>
              <a:t> ; </a:t>
            </a:r>
            <a:r>
              <a:rPr lang="zh-TW" altLang="en-US" sz="1400" b="1" dirty="0">
                <a:hlinkClick r:id="rId4"/>
              </a:rPr>
              <a:t>瑪</a:t>
            </a:r>
            <a:r>
              <a:rPr lang="en-US" altLang="zh-TW" sz="1400" b="1" dirty="0">
                <a:hlinkClick r:id="rId4"/>
              </a:rPr>
              <a:t>5:1-12</a:t>
            </a:r>
            <a:r>
              <a:rPr lang="en-US" altLang="zh-TW" sz="1400" b="1" dirty="0"/>
              <a:t> </a:t>
            </a:r>
            <a:r>
              <a:rPr lang="zh-TW" altLang="en-US" sz="1400" b="1" dirty="0"/>
              <a:t>）、給殘障者（ </a:t>
            </a:r>
            <a:r>
              <a:rPr lang="zh-TW" altLang="en-US" sz="1400" b="1" dirty="0">
                <a:hlinkClick r:id="rId19"/>
              </a:rPr>
              <a:t>瑪</a:t>
            </a:r>
            <a:r>
              <a:rPr lang="en-US" altLang="zh-TW" sz="1400" b="1" dirty="0">
                <a:hlinkClick r:id="rId19"/>
              </a:rPr>
              <a:t>11:5-6</a:t>
            </a:r>
            <a:r>
              <a:rPr lang="en-US" altLang="zh-TW" sz="1400" b="1" dirty="0"/>
              <a:t> </a:t>
            </a:r>
            <a:r>
              <a:rPr lang="zh-TW" altLang="en-US" sz="1400" b="1" dirty="0"/>
              <a:t>）、給罪人（ </a:t>
            </a:r>
            <a:r>
              <a:rPr lang="zh-TW" altLang="en-US" sz="1400" b="1" dirty="0">
                <a:hlinkClick r:id="rId20"/>
              </a:rPr>
              <a:t>瑪</a:t>
            </a:r>
            <a:r>
              <a:rPr lang="en-US" altLang="zh-TW" sz="1400" b="1" dirty="0">
                <a:hlinkClick r:id="rId20"/>
              </a:rPr>
              <a:t>21:31-32</a:t>
            </a:r>
            <a:r>
              <a:rPr lang="en-US" altLang="zh-TW" sz="1400" b="1" dirty="0"/>
              <a:t> </a:t>
            </a:r>
            <a:r>
              <a:rPr lang="zh-TW" altLang="en-US" sz="1400" b="1" dirty="0"/>
              <a:t>）。 在他的心目中，人必須從各種階級觀念中釋放出來，使自己成為眾人的僕役，好去服務世界。（ </a:t>
            </a:r>
            <a:r>
              <a:rPr lang="zh-TW" altLang="en-US" sz="1400" b="1" dirty="0">
                <a:hlinkClick r:id="rId21"/>
              </a:rPr>
              <a:t>谷</a:t>
            </a:r>
            <a:r>
              <a:rPr lang="en-US" altLang="zh-TW" sz="1400" b="1" dirty="0">
                <a:hlinkClick r:id="rId21"/>
              </a:rPr>
              <a:t>9:35</a:t>
            </a:r>
            <a:r>
              <a:rPr lang="en-US" altLang="zh-TW" sz="1400" b="1" dirty="0"/>
              <a:t> </a:t>
            </a:r>
            <a:r>
              <a:rPr lang="zh-TW" altLang="en-US" sz="1400" b="1" dirty="0"/>
              <a:t>， </a:t>
            </a:r>
            <a:r>
              <a:rPr lang="zh-TW" altLang="en-US" sz="1400" b="1" dirty="0">
                <a:hlinkClick r:id="rId22"/>
              </a:rPr>
              <a:t>瑪</a:t>
            </a:r>
            <a:r>
              <a:rPr lang="en-US" altLang="zh-TW" sz="1400" b="1" dirty="0">
                <a:hlinkClick r:id="rId22"/>
              </a:rPr>
              <a:t>23:11</a:t>
            </a:r>
            <a:r>
              <a:rPr lang="zh-TW" altLang="en-US" sz="1400" b="1" dirty="0"/>
              <a:t>）</a:t>
            </a:r>
            <a:r>
              <a:rPr lang="en-US" altLang="zh-TW" sz="1400" dirty="0"/>
              <a:t/>
            </a:r>
            <a:br>
              <a:rPr lang="en-US" altLang="zh-TW" sz="1400" dirty="0"/>
            </a:br>
            <a:r>
              <a:rPr lang="en-US" altLang="zh-TW" sz="1400" dirty="0"/>
              <a:t/>
            </a:r>
            <a:br>
              <a:rPr lang="en-US" altLang="zh-TW" sz="1400" dirty="0"/>
            </a:br>
            <a:r>
              <a:rPr lang="zh-TW" altLang="en-US" sz="1400" b="1" dirty="0"/>
              <a:t>當耶穌離開這座城時，他背著十字架，舉步維艱地被帶往刑場受釘；因為掌權者找到了宣判他死刑的藉口。</a:t>
            </a:r>
            <a:endParaRPr lang="en-US" sz="14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A8A190C6-30B1-FE44-804F-64D9F678A7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0"/>
          <a:stretch/>
        </p:blipFill>
        <p:spPr bwMode="auto">
          <a:xfrm>
            <a:off x="21" y="10"/>
            <a:ext cx="4073216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F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13917E8-FA33-CC47-8385-9BB01FF35C78}"/>
              </a:ext>
            </a:extLst>
          </p:cNvPr>
          <p:cNvSpPr/>
          <p:nvPr/>
        </p:nvSpPr>
        <p:spPr>
          <a:xfrm>
            <a:off x="10201276" y="6115050"/>
            <a:ext cx="1571624" cy="631279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下一頁</a:t>
            </a:r>
          </a:p>
        </p:txBody>
      </p:sp>
      <p:sp>
        <p:nvSpPr>
          <p:cNvPr id="9" name="Oval 8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8290F914-AD60-6448-B292-B9B2D2B250D8}"/>
              </a:ext>
            </a:extLst>
          </p:cNvPr>
          <p:cNvSpPr/>
          <p:nvPr/>
        </p:nvSpPr>
        <p:spPr>
          <a:xfrm>
            <a:off x="5173410" y="6246421"/>
            <a:ext cx="1453021" cy="48610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0" name="Oval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E50A8035-F714-634F-B79C-17DC200EFBAB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88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FA9B6C6-A247-48A8-9A1C-1E36FA945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0FC451D-456D-114E-8180-F726EF01A678}"/>
              </a:ext>
            </a:extLst>
          </p:cNvPr>
          <p:cNvSpPr txBox="1"/>
          <p:nvPr/>
        </p:nvSpPr>
        <p:spPr>
          <a:xfrm>
            <a:off x="1301261" y="590062"/>
            <a:ext cx="5409655" cy="2838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5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天主的誡命與信徒</a:t>
            </a:r>
            <a:endParaRPr lang="en-US" sz="5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xmlns="" id="{C5CB530E-515E-412C-9DF1-5F8FFBD6F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xmlns="" id="{712D4376-A578-4FF1-94FC-245E7A6A4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xmlns="" id="{AEA7509D-F04F-40CB-A0B3-EEF16499C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6020367-4FD5-4596-8E10-C5F095CD8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A3AF77F-144F-E942-A1C1-DF630595B096}"/>
              </a:ext>
            </a:extLst>
          </p:cNvPr>
          <p:cNvSpPr/>
          <p:nvPr/>
        </p:nvSpPr>
        <p:spPr>
          <a:xfrm>
            <a:off x="10201276" y="5826038"/>
            <a:ext cx="1793294" cy="92029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下一頁</a:t>
            </a:r>
          </a:p>
        </p:txBody>
      </p:sp>
      <p:sp>
        <p:nvSpPr>
          <p:cNvPr id="10" name="Oval 9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16F1F0EE-A189-B541-A62A-C3712F079B0D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B2177312-A1CE-FD42-B4AD-9F736E5920CD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14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18193A-15B0-A540-BC0E-9B8C4312961A}"/>
              </a:ext>
            </a:extLst>
          </p:cNvPr>
          <p:cNvSpPr txBox="1"/>
          <p:nvPr/>
        </p:nvSpPr>
        <p:spPr>
          <a:xfrm>
            <a:off x="4942369" y="2238375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1100" b="1" dirty="0"/>
              <a:t>耶穌時代，耶路撒冷的人口約為六萬，而法利塞人則佔約為六千。大部份法利塞人是平民：木匠、技工、農夫、商人，當然亦有少數司祭和經師。耶路撒冷的法利塞人團體都各有首領，這些首領大多數是經師。法利塞人團體有定期的聚會和聚餐。聚會多在安息日之前一晚（星期五）舉行。</a:t>
            </a:r>
            <a:r>
              <a:rPr lang="en-US" altLang="zh-TW" sz="1100" dirty="0"/>
              <a:t/>
            </a:r>
            <a:br>
              <a:rPr lang="en-US" altLang="zh-TW" sz="1100" dirty="0"/>
            </a:br>
            <a:r>
              <a:rPr lang="en-US" altLang="zh-TW" sz="1100" dirty="0"/>
              <a:t/>
            </a:r>
            <a:br>
              <a:rPr lang="en-US" altLang="zh-TW" sz="1100" dirty="0"/>
            </a:br>
            <a:r>
              <a:rPr lang="zh-TW" altLang="en-US" sz="1100" b="1" dirty="0"/>
              <a:t>法利塞人嚴守十一捐獻的規條；即使在市場購物，若懷疑商戶不向司祭捐獻十分之一所得的利錢，他們便會按自己購買物品的價值額外捐獻十分之一給司祭。要加入法利塞人團體的規則也相當嚴格，要經過考驗期，確保能嚴守規律。他們進餐前必須洗手，凡觸摸過不潔的動物如駱駝、兔子、豬或血液、屍體、糞便等便自動成為不潔，在參與敬禮前必須經由特定的取潔儀式。</a:t>
            </a:r>
            <a:r>
              <a:rPr lang="en-US" altLang="zh-TW" sz="1100" dirty="0"/>
              <a:t/>
            </a:r>
            <a:br>
              <a:rPr lang="en-US" altLang="zh-TW" sz="1100" dirty="0"/>
            </a:br>
            <a:r>
              <a:rPr lang="en-US" altLang="zh-TW" sz="1100" dirty="0"/>
              <a:t/>
            </a:r>
            <a:br>
              <a:rPr lang="en-US" altLang="zh-TW" sz="1100" dirty="0"/>
            </a:br>
            <a:r>
              <a:rPr lang="zh-TW" altLang="en-US" sz="1100" b="1" dirty="0"/>
              <a:t>法利塞人亦鄙視不守法律的人及外邦人。稅吏，娼妓及經營賭博、借貸等人都是公認的罪人。任何法利塞人操此等賤業即會被逐走。法利塞人認為某些罪是不可赦的，例如：殺人、姦淫、相信異教、輕視法律等。他們鼓勵人要嚴守法律，避免在不知不覺間觸犯法律而受天主的懲罰。</a:t>
            </a:r>
            <a:r>
              <a:rPr lang="en-US" altLang="zh-TW" sz="1100" dirty="0"/>
              <a:t/>
            </a:r>
            <a:br>
              <a:rPr lang="en-US" altLang="zh-TW" sz="1100" dirty="0"/>
            </a:br>
            <a:r>
              <a:rPr lang="en-US" altLang="zh-TW" sz="1100" dirty="0"/>
              <a:t/>
            </a:r>
            <a:br>
              <a:rPr lang="en-US" altLang="zh-TW" sz="1100" dirty="0"/>
            </a:br>
            <a:r>
              <a:rPr lang="zh-TW" altLang="en-US" sz="1100" b="1" dirty="0"/>
              <a:t>對於嚴守規律，耶穌批評說：「他們把沉重而難以負荷的擔子捆好，放在別人的肩上，自己卻不肯用一個指頭動一下。」（ </a:t>
            </a:r>
            <a:r>
              <a:rPr lang="zh-TW" altLang="en-US" sz="1100" b="1" dirty="0">
                <a:hlinkClick r:id="rId2"/>
              </a:rPr>
              <a:t>瑪</a:t>
            </a:r>
            <a:r>
              <a:rPr lang="en-US" altLang="zh-TW" sz="1100" b="1" dirty="0">
                <a:hlinkClick r:id="rId2"/>
              </a:rPr>
              <a:t>23:4</a:t>
            </a:r>
            <a:r>
              <a:rPr lang="zh-TW" altLang="en-US" sz="1100" b="1" dirty="0"/>
              <a:t>） 對於自負為師：耶穌輕嘆說：「瞎子豈能給瞎子領路？不是兩人都跌在坑裡嗎？」（ </a:t>
            </a:r>
            <a:r>
              <a:rPr lang="zh-TW" altLang="en-US" sz="1100" b="1" dirty="0">
                <a:hlinkClick r:id="rId3"/>
              </a:rPr>
              <a:t>路</a:t>
            </a:r>
            <a:r>
              <a:rPr lang="en-US" altLang="zh-TW" sz="1100" b="1" dirty="0">
                <a:hlinkClick r:id="rId3"/>
              </a:rPr>
              <a:t>6:39</a:t>
            </a:r>
            <a:r>
              <a:rPr lang="zh-TW" altLang="en-US" sz="1100" b="1" dirty="0"/>
              <a:t>） 對於不潔，耶穌表明：「不是入於口的，使人污穢；而是出於口的，纔使人污穢。」（ </a:t>
            </a:r>
            <a:r>
              <a:rPr lang="zh-TW" altLang="en-US" sz="1100" b="1" dirty="0">
                <a:hlinkClick r:id="rId4"/>
              </a:rPr>
              <a:t>瑪</a:t>
            </a:r>
            <a:r>
              <a:rPr lang="en-US" altLang="zh-TW" sz="1100" b="1" dirty="0">
                <a:hlinkClick r:id="rId4"/>
              </a:rPr>
              <a:t>15:11</a:t>
            </a:r>
            <a:r>
              <a:rPr lang="zh-TW" altLang="en-US" sz="1100" b="1" dirty="0"/>
              <a:t>）</a:t>
            </a:r>
            <a:r>
              <a:rPr lang="en-US" altLang="zh-TW" sz="1100" dirty="0"/>
              <a:t/>
            </a:r>
            <a:br>
              <a:rPr lang="en-US" altLang="zh-TW" sz="1100" dirty="0"/>
            </a:br>
            <a:r>
              <a:rPr lang="en-US" altLang="zh-TW" sz="1100" dirty="0"/>
              <a:t/>
            </a:r>
            <a:br>
              <a:rPr lang="en-US" altLang="zh-TW" sz="1100" dirty="0"/>
            </a:br>
            <a:r>
              <a:rPr lang="zh-TW" altLang="en-US" sz="1100" b="1" dirty="0"/>
              <a:t>對於守法的報酬，耶穌認為人與天主的關係，並不是種瓜得瓜，種豆得豆。天主是忠信的，就算給人一杯涼水，也決失不了他的賞報（ </a:t>
            </a:r>
            <a:r>
              <a:rPr lang="zh-TW" altLang="en-US" sz="1100" b="1" dirty="0">
                <a:hlinkClick r:id="rId5"/>
              </a:rPr>
              <a:t>瑪</a:t>
            </a:r>
            <a:r>
              <a:rPr lang="en-US" altLang="zh-TW" sz="1100" b="1" dirty="0">
                <a:hlinkClick r:id="rId5"/>
              </a:rPr>
              <a:t>10: 42</a:t>
            </a:r>
            <a:r>
              <a:rPr lang="zh-TW" altLang="en-US" sz="1100" b="1" dirty="0"/>
              <a:t>）。 耶穌指出：「你應全心，全靈，全意，愛上主你的天主。這是最大也是第一條誡命。第二條與此相似：你應當愛近人，如你自己。全部法律和先知，都繫於這兩條誡命。」（ </a:t>
            </a:r>
            <a:r>
              <a:rPr lang="zh-TW" altLang="en-US" sz="1100" b="1" dirty="0">
                <a:hlinkClick r:id="rId6"/>
              </a:rPr>
              <a:t>瑪</a:t>
            </a:r>
            <a:r>
              <a:rPr lang="en-US" altLang="zh-TW" sz="1100" b="1" dirty="0">
                <a:hlinkClick r:id="rId6"/>
              </a:rPr>
              <a:t>22: 37-40</a:t>
            </a:r>
            <a:r>
              <a:rPr lang="zh-TW" altLang="en-US" sz="1100" b="1" dirty="0"/>
              <a:t>）</a:t>
            </a:r>
            <a:endParaRPr lang="en-US" sz="1100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47FBCC4C-D521-7947-9F74-FF8807190D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9" r="27658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4C0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9FBEDEBB-415D-AE44-8AC1-F149CAC9ED37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7" name="Oval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43FBCE6B-72AC-8348-A295-35208434813A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07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2AFD432-5682-AE49-97F0-8802902F1490}"/>
              </a:ext>
            </a:extLst>
          </p:cNvPr>
          <p:cNvSpPr txBox="1"/>
          <p:nvPr/>
        </p:nvSpPr>
        <p:spPr>
          <a:xfrm>
            <a:off x="643469" y="1782981"/>
            <a:ext cx="4008384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2000" b="1"/>
              <a:t>眾所周知，耶穌並沒有留下任何文字紀錄，以傳述他的思想及工作。 在耶穌復活以後，信徒四出傳教，才感到這文字紀錄的需要。</a:t>
            </a:r>
            <a:r>
              <a:rPr lang="en-US" altLang="zh-TW" sz="2000"/>
              <a:t/>
            </a:r>
            <a:br>
              <a:rPr lang="en-US" altLang="zh-TW" sz="2000"/>
            </a:br>
            <a:r>
              <a:rPr lang="en-US" altLang="zh-TW" sz="2000"/>
              <a:t/>
            </a:r>
            <a:br>
              <a:rPr lang="en-US" altLang="zh-TW" sz="2000"/>
            </a:br>
            <a:r>
              <a:rPr lang="zh-TW" altLang="en-US" sz="2000" b="1"/>
              <a:t>若要了解耶穌，可從他在世時與各類人的接觸，特別是當時的掌權者、有識之士，如司祭及經師、奮銳黨人、撒杜塞人、法利塞人、厄色尼人等的爭辯與衝突中，從不同的角度去了解耶穌對猶太當前境況的看法和理想等。</a:t>
            </a:r>
            <a:endParaRPr lang="en-US" sz="20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28A5161-06F1-46CF-8AD7-844680A59E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xmlns="" id="{D3F51FEB-38FB-4F6C-9F7B-2F2AFAB654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E547BA6-BAE0-43BB-A7CA-60F69CE252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Revelation TC 38.mp4" descr="Revelation TC 38.mp4">
            <a:hlinkClick r:id="" action="ppaction://media"/>
            <a:extLst>
              <a:ext uri="{FF2B5EF4-FFF2-40B4-BE49-F238E27FC236}">
                <a16:creationId xmlns:a16="http://schemas.microsoft.com/office/drawing/2014/main" xmlns="" id="{66A8539E-B95E-5140-B745-7DC0A7C9316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5320" y="2205212"/>
            <a:ext cx="6253212" cy="351743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5995D10D-E9C9-47DB-AE7E-801FEF38F5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CC1A72C6-3DE4-4EC3-9AD5-9E0D40D8CE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xmlns="" id="{0B0DA1F1-C391-4EDF-9FE0-23E86E1377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Oval 12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274B01B-CC62-5841-9EAB-6EE75B4F77EF}"/>
              </a:ext>
            </a:extLst>
          </p:cNvPr>
          <p:cNvSpPr/>
          <p:nvPr/>
        </p:nvSpPr>
        <p:spPr>
          <a:xfrm>
            <a:off x="10201276" y="5826038"/>
            <a:ext cx="1793294" cy="92029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下一頁</a:t>
            </a:r>
          </a:p>
        </p:txBody>
      </p:sp>
      <p:sp>
        <p:nvSpPr>
          <p:cNvPr id="17" name="Oval 16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5923419E-1130-644E-9669-0EBB3D784A8D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8" name="Oval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5D4C3DDF-9F0F-684B-A89D-ED224BE4C32B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9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FA9B6C6-A247-48A8-9A1C-1E36FA945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F9111C-9F60-A445-AF4C-0978D1DA0613}"/>
              </a:ext>
            </a:extLst>
          </p:cNvPr>
          <p:cNvSpPr txBox="1"/>
          <p:nvPr/>
        </p:nvSpPr>
        <p:spPr>
          <a:xfrm>
            <a:off x="1301261" y="590062"/>
            <a:ext cx="5409655" cy="2838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5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富裕與貧窮</a:t>
            </a:r>
            <a:endParaRPr lang="en-US" sz="5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xmlns="" id="{C5CB530E-515E-412C-9DF1-5F8FFBD6F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xmlns="" id="{712D4376-A578-4FF1-94FC-245E7A6A4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xmlns="" id="{AEA7509D-F04F-40CB-A0B3-EEF16499C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6020367-4FD5-4596-8E10-C5F095CD8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E0D7D71-100C-8349-A058-12FB04EBF51C}"/>
              </a:ext>
            </a:extLst>
          </p:cNvPr>
          <p:cNvSpPr/>
          <p:nvPr/>
        </p:nvSpPr>
        <p:spPr>
          <a:xfrm>
            <a:off x="10201276" y="5826038"/>
            <a:ext cx="1793294" cy="92029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下一頁</a:t>
            </a:r>
          </a:p>
        </p:txBody>
      </p:sp>
      <p:sp>
        <p:nvSpPr>
          <p:cNvPr id="10" name="Oval 9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A26BD03A-EDC2-FA4F-BD1B-4282697B96E4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15B8FEC5-647A-6C4B-8CA1-2E7946AD6A95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57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FC4FAF-8616-304C-96EE-B8B4322C06A9}"/>
              </a:ext>
            </a:extLst>
          </p:cNvPr>
          <p:cNvSpPr txBox="1"/>
          <p:nvPr/>
        </p:nvSpPr>
        <p:spPr>
          <a:xfrm>
            <a:off x="445911" y="1151906"/>
            <a:ext cx="4470473" cy="496388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1500" b="1" dirty="0"/>
              <a:t>耶穌時代的巴勒斯坦，大部份人都是務農和捕魚的，其次是從事手工、畜牧業，再其次是貿易。</a:t>
            </a:r>
            <a:r>
              <a:rPr lang="en-US" altLang="zh-TW" sz="1500" dirty="0"/>
              <a:t/>
            </a:r>
            <a:br>
              <a:rPr lang="en-US" altLang="zh-TW" sz="1500" dirty="0"/>
            </a:br>
            <a:r>
              <a:rPr lang="zh-TW" altLang="en-US" sz="1500" b="1" dirty="0"/>
              <a:t>當時，由於人口眾多，土地不甚肥沃，加上旱災頻生，貿易不發達，一般人都很貧窮，失業情況普遍，乞丐也很多。 最富有的是皇室、貴族、司祭、地主及稅吏等人。</a:t>
            </a:r>
            <a:endParaRPr lang="en-US" altLang="zh-TW" sz="15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TW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zh-TW" sz="1500" dirty="0"/>
              <a:t/>
            </a:r>
            <a:br>
              <a:rPr lang="en-US" altLang="zh-TW" sz="1500" dirty="0"/>
            </a:br>
            <a:r>
              <a:rPr lang="en-US" altLang="zh-TW" sz="1500" dirty="0"/>
              <a:t/>
            </a:r>
            <a:br>
              <a:rPr lang="en-US" altLang="zh-TW" sz="1500" dirty="0"/>
            </a:br>
            <a:r>
              <a:rPr lang="zh-TW" altLang="en-US" sz="1500" b="1" dirty="0"/>
              <a:t>猶太人生活艱苦的一個重要原因就是課稅沉重。他們要繳付聖殿稅、什一稅，此外還要給統治者羅馬帝國繳交關稅。 每隔十四年羅馬帝國舉行一次戶口調查，就是為了統計稅收，包括財產稅及個人稅。這些稅項可用現款或貨物交付，由羅馬官員直接監督徵收。 至於各種貨物的關稅，是經由猶太人徵收後，轉交羅馬帝國官員。每年羅馬將指定地區的收稅權，以投標方式委託給付出最高額的猶太稅吏徵收。 那些大稅吏往往再以投標方式交由個別的收稅員徵收。這些小收稅員以各種方式獲得比定額更多的稅款，好能將徵稅的餘額收為個人利益。 他們為異族政權效力、又專以勒索為能事，使窮困的猶太人更窮困，無怪乎稅吏被列為公認的罪人。</a:t>
            </a:r>
            <a:r>
              <a:rPr lang="en-US" altLang="zh-TW" sz="1200" dirty="0"/>
              <a:t/>
            </a:r>
            <a:br>
              <a:rPr lang="en-US" altLang="zh-TW" sz="1200" dirty="0"/>
            </a:br>
            <a:r>
              <a:rPr lang="en-US" altLang="zh-TW" sz="1200" dirty="0"/>
              <a:t/>
            </a:r>
            <a:br>
              <a:rPr lang="en-US" altLang="zh-TW" sz="1200" dirty="0"/>
            </a:br>
            <a:endParaRPr lang="en-US" sz="1200" dirty="0"/>
          </a:p>
        </p:txBody>
      </p:sp>
      <p:pic>
        <p:nvPicPr>
          <p:cNvPr id="1026" name="Picture 2" descr="richness">
            <a:extLst>
              <a:ext uri="{FF2B5EF4-FFF2-40B4-BE49-F238E27FC236}">
                <a16:creationId xmlns:a16="http://schemas.microsoft.com/office/drawing/2014/main" xmlns="" id="{6CA51F70-9F66-B14A-8A59-A9949A2257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8" r="2026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AFA90C6-6ABA-E24F-86ED-2403598D0E09}"/>
              </a:ext>
            </a:extLst>
          </p:cNvPr>
          <p:cNvSpPr/>
          <p:nvPr/>
        </p:nvSpPr>
        <p:spPr>
          <a:xfrm>
            <a:off x="10201276" y="5826038"/>
            <a:ext cx="1793294" cy="92029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下一頁</a:t>
            </a:r>
          </a:p>
        </p:txBody>
      </p:sp>
      <p:sp>
        <p:nvSpPr>
          <p:cNvPr id="7" name="Oval 6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24FEF564-22B3-6F42-9054-13CACDD69286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8" name="Oval 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3B279431-C150-EC4E-97A2-80468C5D2567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1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xmlns="" id="{C7FA33FF-088D-4F16-95A2-2C64D353DE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A376EFB1-01CF-419F-ABF1-2AF02BBFCB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xmlns="" id="{FF9DEA15-78BD-4750-AA18-B9F28A6D5A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5961F7-AD42-654E-9396-D4C1991289D8}"/>
              </a:ext>
            </a:extLst>
          </p:cNvPr>
          <p:cNvSpPr txBox="1"/>
          <p:nvPr/>
        </p:nvSpPr>
        <p:spPr>
          <a:xfrm>
            <a:off x="804672" y="640080"/>
            <a:ext cx="2968300" cy="1533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耶穌時代的貨幣</a:t>
            </a:r>
            <a:endParaRPr lang="en-US" sz="4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93D6FCC-12D9-1D42-B8C7-5305C58B6989}"/>
              </a:ext>
            </a:extLst>
          </p:cNvPr>
          <p:cNvSpPr txBox="1"/>
          <p:nvPr/>
        </p:nvSpPr>
        <p:spPr>
          <a:xfrm>
            <a:off x="5358384" y="640081"/>
            <a:ext cx="6024654" cy="525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TW" sz="2000" b="1" dirty="0"/>
              <a:t>300,000</a:t>
            </a:r>
            <a:r>
              <a:rPr lang="zh-TW" altLang="en-US" sz="2000" b="1" dirty="0"/>
              <a:t>個「德納」 </a:t>
            </a:r>
            <a:r>
              <a:rPr lang="en-US" altLang="zh-TW" sz="2000" b="1" dirty="0"/>
              <a:t>= </a:t>
            </a:r>
            <a:r>
              <a:rPr lang="zh-TW" altLang="en-US" sz="2000" b="1" dirty="0"/>
              <a:t>一個「塔冷通」</a:t>
            </a:r>
            <a:r>
              <a:rPr lang="en-US" altLang="zh-TW" sz="2000" b="1" dirty="0"/>
              <a:t>(</a:t>
            </a:r>
            <a:r>
              <a:rPr lang="en-US" sz="2000" b="1" dirty="0" err="1"/>
              <a:t>Talentum</a:t>
            </a:r>
            <a:r>
              <a:rPr lang="en-US" sz="2000" b="1" dirty="0"/>
              <a:t>)</a:t>
            </a:r>
            <a:br>
              <a:rPr lang="en-US" sz="2000" b="1" dirty="0"/>
            </a:br>
            <a:r>
              <a:rPr lang="zh-TW" altLang="en-US" sz="2000" b="1" dirty="0"/>
              <a:t>一個「塔冷通」</a:t>
            </a:r>
            <a:r>
              <a:rPr lang="en-US" altLang="zh-TW" sz="2000" b="1" dirty="0"/>
              <a:t>= 3,600</a:t>
            </a:r>
            <a:r>
              <a:rPr lang="zh-TW" altLang="en-US" sz="2000" b="1" dirty="0"/>
              <a:t>個「協克爾」</a:t>
            </a:r>
            <a:r>
              <a:rPr lang="en-US" altLang="zh-TW" sz="2000" b="1" dirty="0"/>
              <a:t>(</a:t>
            </a:r>
            <a:r>
              <a:rPr lang="en-US" sz="2000" b="1" dirty="0"/>
              <a:t>Shekel）</a:t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zh-TW" altLang="en-US" sz="2000" b="1" dirty="0"/>
              <a:t>耶穌生於一個貧窮木匠的家庭，生活簡樸。他看到金錢對人心的束縛及迷惑，金錢也窒息上主在人心中的說話。 耶穌指出人不能事奉天主而又事奉錢財。</a:t>
            </a:r>
            <a:r>
              <a:rPr lang="en-US" altLang="zh-TW" sz="2000" b="1" dirty="0"/>
              <a:t>﹙ </a:t>
            </a:r>
            <a:r>
              <a:rPr lang="zh-TW" altLang="en-US" sz="2000" b="1" dirty="0">
                <a:hlinkClick r:id="rId2"/>
              </a:rPr>
              <a:t>瑪</a:t>
            </a:r>
            <a:r>
              <a:rPr lang="en-US" altLang="zh-TW" sz="2000" b="1" dirty="0">
                <a:hlinkClick r:id="rId2"/>
              </a:rPr>
              <a:t>6</a:t>
            </a:r>
            <a:r>
              <a:rPr lang="zh-TW" altLang="en-US" sz="2000" b="1" dirty="0">
                <a:hlinkClick r:id="rId2"/>
              </a:rPr>
              <a:t>：</a:t>
            </a:r>
            <a:r>
              <a:rPr lang="en-US" altLang="zh-TW" sz="2000" b="1" dirty="0">
                <a:hlinkClick r:id="rId2"/>
              </a:rPr>
              <a:t>24</a:t>
            </a:r>
            <a:r>
              <a:rPr lang="en-US" altLang="zh-TW" sz="2000" b="1" dirty="0"/>
              <a:t>﹚ </a:t>
            </a:r>
            <a:r>
              <a:rPr lang="zh-TW" altLang="en-US" sz="2000" b="1" dirty="0"/>
              <a:t>不過，耶穌並沒有鄙視金錢。他接受富人邀請他飲宴及婦女們資助他的財物，也坦然享用朋友所送贈的名貴香液。 這表示，耶穌在富裕與貧窮前都是自由的。耶穌以這種自由，宣揚天國，向貧窮人傳佈福音</a:t>
            </a:r>
            <a:r>
              <a:rPr lang="en-US" altLang="zh-TW" sz="2000" b="1" dirty="0"/>
              <a:t>﹔</a:t>
            </a:r>
            <a:r>
              <a:rPr lang="zh-TW" altLang="en-US" sz="2000" b="1" dirty="0"/>
              <a:t>他更邀請多位被視為公認罪人的稅吏跟隨他。 正如聖保祿宗徒所說：「主耶穌基督本是富有的，為了你們卻成了貧困的，好使你們因著他的貧困而成為富有的。」</a:t>
            </a:r>
            <a:r>
              <a:rPr lang="en-US" altLang="zh-TW" sz="2000" b="1" dirty="0"/>
              <a:t>﹙ </a:t>
            </a:r>
            <a:r>
              <a:rPr lang="zh-TW" altLang="en-US" sz="2000" b="1" dirty="0">
                <a:hlinkClick r:id="rId3"/>
              </a:rPr>
              <a:t>格後</a:t>
            </a:r>
            <a:r>
              <a:rPr lang="en-US" altLang="zh-TW" sz="2000" b="1" dirty="0">
                <a:hlinkClick r:id="rId3"/>
              </a:rPr>
              <a:t>8</a:t>
            </a:r>
            <a:r>
              <a:rPr lang="zh-TW" altLang="en-US" sz="2000" b="1" dirty="0">
                <a:hlinkClick r:id="rId3"/>
              </a:rPr>
              <a:t>：</a:t>
            </a:r>
            <a:r>
              <a:rPr lang="en-US" altLang="zh-TW" sz="2000" b="1" dirty="0">
                <a:hlinkClick r:id="rId3"/>
              </a:rPr>
              <a:t>9</a:t>
            </a:r>
            <a:r>
              <a:rPr lang="en-US" altLang="zh-TW" sz="2000" b="1" dirty="0"/>
              <a:t>﹚</a:t>
            </a:r>
            <a:br>
              <a:rPr lang="en-US" altLang="zh-TW" sz="2000" b="1" dirty="0"/>
            </a:br>
            <a:endParaRPr lang="en-US" altLang="zh-TW" sz="20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15CD74A-1BF6-0442-96A2-ACF89BB7E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5" y="2374900"/>
            <a:ext cx="2087066" cy="196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6BBCEE75-58CC-5D42-BFE5-9468BA0C7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800" y="2348772"/>
            <a:ext cx="2131704" cy="1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2922B8F-D198-3E4D-9B71-6B9AAAA567AA}"/>
              </a:ext>
            </a:extLst>
          </p:cNvPr>
          <p:cNvSpPr txBox="1"/>
          <p:nvPr/>
        </p:nvSpPr>
        <p:spPr>
          <a:xfrm>
            <a:off x="108220" y="4499632"/>
            <a:ext cx="4709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</a:rPr>
              <a:t>「德納」</a:t>
            </a:r>
            <a:r>
              <a:rPr lang="en-US" altLang="zh-TW" b="1" dirty="0">
                <a:solidFill>
                  <a:schemeClr val="bg1"/>
                </a:solidFill>
              </a:rPr>
              <a:t>(</a:t>
            </a:r>
            <a:r>
              <a:rPr lang="en-HK" b="1" dirty="0">
                <a:solidFill>
                  <a:schemeClr val="bg1"/>
                </a:solidFill>
              </a:rPr>
              <a:t>Denarius）    「</a:t>
            </a:r>
            <a:r>
              <a:rPr lang="zh-TW" altLang="en-US" b="1" dirty="0">
                <a:solidFill>
                  <a:schemeClr val="bg1"/>
                </a:solidFill>
              </a:rPr>
              <a:t>協克爾」</a:t>
            </a:r>
            <a:r>
              <a:rPr lang="en-US" altLang="zh-TW" b="1" dirty="0">
                <a:solidFill>
                  <a:schemeClr val="bg1"/>
                </a:solidFill>
              </a:rPr>
              <a:t>(</a:t>
            </a:r>
            <a:r>
              <a:rPr lang="en-HK" b="1" dirty="0">
                <a:solidFill>
                  <a:schemeClr val="bg1"/>
                </a:solidFill>
              </a:rPr>
              <a:t>Shekel）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7E0C70-9220-5B45-B404-65C838138A72}"/>
              </a:ext>
            </a:extLst>
          </p:cNvPr>
          <p:cNvSpPr txBox="1"/>
          <p:nvPr/>
        </p:nvSpPr>
        <p:spPr>
          <a:xfrm>
            <a:off x="335954" y="5030686"/>
            <a:ext cx="3905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</a:rPr>
              <a:t>非技術工人一日的工資為一個「德納」（</a:t>
            </a:r>
            <a:r>
              <a:rPr lang="en-HK" b="1" dirty="0">
                <a:solidFill>
                  <a:schemeClr val="bg1"/>
                </a:solidFill>
              </a:rPr>
              <a:t>Denarius）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Oval 16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890D18C-F858-7343-B710-4E8F93FA8111}"/>
              </a:ext>
            </a:extLst>
          </p:cNvPr>
          <p:cNvSpPr/>
          <p:nvPr/>
        </p:nvSpPr>
        <p:spPr>
          <a:xfrm>
            <a:off x="10201276" y="5826038"/>
            <a:ext cx="1793294" cy="92029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下一頁</a:t>
            </a:r>
          </a:p>
        </p:txBody>
      </p:sp>
      <p:sp>
        <p:nvSpPr>
          <p:cNvPr id="18" name="Oval 1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5DD28674-AF72-174E-8441-758763751571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9" name="Oval 1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BCD077EA-31D6-4340-8E1B-882F9E6B2382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FA9B6C6-A247-48A8-9A1C-1E36FA945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6822B91-BB97-2F48-B00F-54E237F2007C}"/>
              </a:ext>
            </a:extLst>
          </p:cNvPr>
          <p:cNvSpPr txBox="1"/>
          <p:nvPr/>
        </p:nvSpPr>
        <p:spPr>
          <a:xfrm>
            <a:off x="1301261" y="590062"/>
            <a:ext cx="5409655" cy="2838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5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暴力與仁愛</a:t>
            </a:r>
            <a:endParaRPr lang="en-US" sz="5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xmlns="" id="{C5CB530E-515E-412C-9DF1-5F8FFBD6F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xmlns="" id="{712D4376-A578-4FF1-94FC-245E7A6A4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xmlns="" id="{AEA7509D-F04F-40CB-A0B3-EEF16499C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6020367-4FD5-4596-8E10-C5F095CD8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C2C722A2-AE1F-D54E-AF9E-E03968EBA5E0}"/>
              </a:ext>
            </a:extLst>
          </p:cNvPr>
          <p:cNvSpPr/>
          <p:nvPr/>
        </p:nvSpPr>
        <p:spPr>
          <a:xfrm>
            <a:off x="10201276" y="5826038"/>
            <a:ext cx="1793294" cy="92029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下一頁</a:t>
            </a:r>
          </a:p>
        </p:txBody>
      </p:sp>
      <p:sp>
        <p:nvSpPr>
          <p:cNvPr id="10" name="Oval 9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2D097EAF-8585-7F4F-8929-794FD31D529E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4F454947-3D0F-9342-A19A-CFAF712AE3B1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3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A close-up of some papers&#10;&#10;Description automatically generated with low confidence">
            <a:extLst>
              <a:ext uri="{FF2B5EF4-FFF2-40B4-BE49-F238E27FC236}">
                <a16:creationId xmlns:a16="http://schemas.microsoft.com/office/drawing/2014/main" xmlns="" id="{4B8FECBE-73C1-6B4C-AA01-13755AC95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9" r="9091" b="980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xmlns="" id="{86C7B4A1-154A-4DF0-AC46-F88D75A2E0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0F8E779-EBF1-4746-BCF3-64697BE93D9C}"/>
              </a:ext>
            </a:extLst>
          </p:cNvPr>
          <p:cNvSpPr txBox="1"/>
          <p:nvPr/>
        </p:nvSpPr>
        <p:spPr>
          <a:xfrm>
            <a:off x="625517" y="974661"/>
            <a:ext cx="6620505" cy="37730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1400" b="1" dirty="0"/>
              <a:t>耶穌時代，有一群狂熱的民族主義者，他們仰望達味的後裔默西亞來臨，復興以色列民族。羅馬人稱他們為匕首黨（</a:t>
            </a:r>
            <a:r>
              <a:rPr lang="en-US" sz="1400" b="1" dirty="0"/>
              <a:t>Sicarii）、</a:t>
            </a:r>
            <a:r>
              <a:rPr lang="zh-TW" altLang="en-US" sz="1400" b="1" dirty="0"/>
              <a:t>土匪或山賊。他們正式的名稱為奮銳黨（</a:t>
            </a:r>
            <a:r>
              <a:rPr lang="en-US" sz="1400" b="1" dirty="0"/>
              <a:t>Zealots，</a:t>
            </a:r>
            <a:r>
              <a:rPr lang="zh-TW" altLang="en-US" sz="1400" b="1" dirty="0"/>
              <a:t>希臘文意為熱誠者）。 他們絕對肯定猶太要全心欽崇一個主，因而不能承認羅馬皇帝為主。任何表達臣服於羅馬皇帝的舉操，如戶口統計、納稅等，他們都不會接受。 他們與羅馬人及那些與羅馬人合作的猶太人都勢不兩立。他們認為羅馬帝國正阻礙未來默西亞實行他的復興工程，故希望以暴力手段脫離羅馬政權的管轄，以謀求民族獨立自主。 他們的基地設於曠野和山洞中，但時而進入城市，進行游擊戰；每逢慶節，更有頻密的行動。</a:t>
            </a:r>
            <a:r>
              <a:rPr lang="en-US" altLang="zh-TW" sz="1400" dirty="0"/>
              <a:t/>
            </a:r>
            <a:br>
              <a:rPr lang="en-US" altLang="zh-TW" sz="1400" dirty="0"/>
            </a:br>
            <a:r>
              <a:rPr lang="en-US" altLang="zh-TW" sz="1400" dirty="0"/>
              <a:t/>
            </a:r>
            <a:br>
              <a:rPr lang="en-US" altLang="zh-TW" sz="1400" dirty="0"/>
            </a:br>
            <a:r>
              <a:rPr lang="zh-TW" altLang="en-US" sz="1400" b="1" dirty="0"/>
              <a:t>耶穌的門徒當中有一位曾是奮銳黨人，他的名字叫西滿。當時有很多人希望耶穌是奮銳黨所期待的民族英雄默西亞。連耶穌的門徒也有這種冀望。實在，耶穌在態度談吐上有時也會令人誤以為他是奮銳黨人。 例如：他反對權威、他要求人不要怕死、要絕對服從、他公然進入耶路撒冷及在聖殿中驅趕商人，這些都是煽動性的行為。最後，在審判耶穌時，人們也以他是奮銳黨人的罪名加害於他。</a:t>
            </a:r>
            <a:r>
              <a:rPr lang="en-US" altLang="zh-TW" sz="1400" dirty="0"/>
              <a:t/>
            </a:r>
            <a:br>
              <a:rPr lang="en-US" altLang="zh-TW" sz="1400" dirty="0"/>
            </a:br>
            <a:r>
              <a:rPr lang="en-US" altLang="zh-TW" sz="1400" dirty="0"/>
              <a:t/>
            </a:r>
            <a:br>
              <a:rPr lang="en-US" altLang="zh-TW" sz="1400" dirty="0"/>
            </a:br>
            <a:r>
              <a:rPr lang="zh-TW" altLang="en-US" sz="1400" b="1" dirty="0"/>
              <a:t>可是，耶穌並不是奮銳黨人。他並沒有任何政治目標或革命計劃；他亦不會利用一些敏感事件來煽動群眾；他對納稅問題的爭議毫不逃避；他不崇尚武力。他是一位騎在驢子上溫文的人。 他主張愛仇人，認為最偉大的應是為人服務的人。他沒有以暴易暴反抗拘捕他的人。在山園裡，「有同耶穌在一起的一個人，伸手拔出自己的劍，砍了大司祭的僕人一劍，削去了他的一個耳朵。 耶穌遂對他說：</a:t>
            </a:r>
            <a:r>
              <a:rPr lang="en-US" altLang="zh-TW" sz="1400" b="1" dirty="0"/>
              <a:t>『</a:t>
            </a:r>
            <a:r>
              <a:rPr lang="zh-TW" altLang="en-US" sz="1400" b="1" dirty="0"/>
              <a:t>把你的劍放回原處，因為凡持劍的，必死在劍下。</a:t>
            </a:r>
            <a:r>
              <a:rPr lang="en-US" altLang="zh-TW" sz="1400" b="1" dirty="0"/>
              <a:t>』</a:t>
            </a:r>
            <a:r>
              <a:rPr lang="zh-TW" altLang="en-US" sz="1400" b="1" dirty="0"/>
              <a:t>」</a:t>
            </a:r>
            <a:r>
              <a:rPr lang="en-US" altLang="zh-TW" sz="1400" b="1" dirty="0"/>
              <a:t>﹙</a:t>
            </a:r>
            <a:r>
              <a:rPr lang="zh-TW" altLang="en-US" sz="1400" b="1" dirty="0">
                <a:hlinkClick r:id="rId3"/>
              </a:rPr>
              <a:t>瑪</a:t>
            </a:r>
            <a:r>
              <a:rPr lang="en-US" altLang="zh-TW" sz="1400" b="1" dirty="0">
                <a:hlinkClick r:id="rId3"/>
              </a:rPr>
              <a:t>26</a:t>
            </a:r>
            <a:r>
              <a:rPr lang="zh-TW" altLang="en-US" sz="1400" b="1" dirty="0">
                <a:hlinkClick r:id="rId3"/>
              </a:rPr>
              <a:t>：</a:t>
            </a:r>
            <a:r>
              <a:rPr lang="en-US" altLang="zh-TW" sz="1400" b="1" dirty="0">
                <a:hlinkClick r:id="rId3"/>
              </a:rPr>
              <a:t>51-52</a:t>
            </a:r>
            <a:r>
              <a:rPr lang="en-US" altLang="zh-TW" sz="1400" b="1" dirty="0"/>
              <a:t>﹚</a:t>
            </a:r>
            <a:endParaRPr lang="en-US" sz="1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94825C-9DA7-5147-9E6F-9ADEA51E82C3}"/>
              </a:ext>
            </a:extLst>
          </p:cNvPr>
          <p:cNvSpPr txBox="1"/>
          <p:nvPr/>
        </p:nvSpPr>
        <p:spPr>
          <a:xfrm>
            <a:off x="3328988" y="1914525"/>
            <a:ext cx="3328987" cy="2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Oval 9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BDD5855E-5C01-CA47-9237-AD5619988A19}"/>
              </a:ext>
            </a:extLst>
          </p:cNvPr>
          <p:cNvSpPr/>
          <p:nvPr/>
        </p:nvSpPr>
        <p:spPr>
          <a:xfrm>
            <a:off x="10201276" y="5826038"/>
            <a:ext cx="1793294" cy="92029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下一頁</a:t>
            </a:r>
          </a:p>
        </p:txBody>
      </p:sp>
      <p:sp>
        <p:nvSpPr>
          <p:cNvPr id="11" name="Oval 10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91577FAE-3060-164D-9FDA-EF9D1FCB1CED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2C173B37-B290-8A48-844F-F6621BA81809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3073" name="Picture 1" descr="viol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014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FA9B6C6-A247-48A8-9A1C-1E36FA9456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2338D1-F4B7-204A-B7E5-871D1A2FB970}"/>
              </a:ext>
            </a:extLst>
          </p:cNvPr>
          <p:cNvSpPr txBox="1"/>
          <p:nvPr/>
        </p:nvSpPr>
        <p:spPr>
          <a:xfrm>
            <a:off x="1301261" y="590062"/>
            <a:ext cx="5409655" cy="28389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5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宗教與慈悲</a:t>
            </a:r>
            <a:endParaRPr lang="en-US" sz="5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Graphic 13">
            <a:extLst>
              <a:ext uri="{FF2B5EF4-FFF2-40B4-BE49-F238E27FC236}">
                <a16:creationId xmlns:a16="http://schemas.microsoft.com/office/drawing/2014/main" xmlns="" id="{C5CB530E-515E-412C-9DF1-5F8FFBD6F3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176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xmlns="" id="{712D4376-A578-4FF1-94FC-245E7A6A4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1763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xmlns="" id="{AEA7509D-F04F-40CB-A0B3-EEF16499C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020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6020367-4FD5-4596-8E10-C5F095CD8D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6A572E5-DFEF-6F42-B3E0-5BF40728806E}"/>
              </a:ext>
            </a:extLst>
          </p:cNvPr>
          <p:cNvSpPr/>
          <p:nvPr/>
        </p:nvSpPr>
        <p:spPr>
          <a:xfrm>
            <a:off x="10201276" y="5826038"/>
            <a:ext cx="1793294" cy="92029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下一頁</a:t>
            </a:r>
          </a:p>
        </p:txBody>
      </p:sp>
      <p:sp>
        <p:nvSpPr>
          <p:cNvPr id="10" name="Oval 9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412FF9EC-A056-DF43-94A9-E866F04E1F46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2" name="Oval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DCE4573F-C406-F143-9D7A-C1F4180024CF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0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18E025A-7242-3644-8EE3-81F9DCE9A194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4098" name="Picture 2" descr="A stained glass window&#10;&#10;Description automatically generated with medium confidence">
            <a:extLst>
              <a:ext uri="{FF2B5EF4-FFF2-40B4-BE49-F238E27FC236}">
                <a16:creationId xmlns:a16="http://schemas.microsoft.com/office/drawing/2014/main" xmlns="" id="{9D9D574A-111B-8A4D-B5B9-737542E456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9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A6B9555-9903-6441-80FD-F9A286582987}"/>
              </a:ext>
            </a:extLst>
          </p:cNvPr>
          <p:cNvSpPr/>
          <p:nvPr/>
        </p:nvSpPr>
        <p:spPr>
          <a:xfrm>
            <a:off x="169228" y="834443"/>
            <a:ext cx="497324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altLang="en-US" sz="1600" b="1" dirty="0"/>
              <a:t>耶穌時代的司祭，由擁有特權的貴族組成，大多數屬撒杜塞黨（</a:t>
            </a:r>
            <a:r>
              <a:rPr lang="en-US" sz="1600" b="1" dirty="0"/>
              <a:t>Sadducees）。</a:t>
            </a:r>
            <a:r>
              <a:rPr lang="zh-TW" altLang="en-US" sz="1600" b="1" dirty="0"/>
              <a:t>他們的職責是傳達上主的旨意、教誨民眾、主持祭獻。事實上，他們已明顯地放棄了前兩項職責，只在形式上執行有利可圖的祭獻職務。 耶穌認為祭獻、聖殿、司祭職等硬化的制度是應擯棄的。故此，在適當時機，他便親自走到聖殿，挖開這制度的膿瘡，向這制度挑戰。 耶穌屢次引用歐瑟亞先知</a:t>
            </a:r>
            <a:r>
              <a:rPr lang="en-US" altLang="zh-TW" sz="1600" b="1" dirty="0"/>
              <a:t>﹙</a:t>
            </a:r>
            <a:r>
              <a:rPr lang="zh-TW" altLang="en-US" sz="1600" dirty="0"/>
              <a:t>何細亞</a:t>
            </a:r>
            <a:r>
              <a:rPr lang="en-US" sz="1600" b="1" dirty="0"/>
              <a:t>Hosea﹚</a:t>
            </a:r>
            <a:r>
              <a:rPr lang="zh-TW" altLang="en-US" sz="1600" b="1" dirty="0"/>
              <a:t>所說的這句話「上主喜歡仁愛勝過祭獻。」（ </a:t>
            </a:r>
            <a:r>
              <a:rPr lang="zh-TW" altLang="en-US" sz="1600" b="1" dirty="0">
                <a:hlinkClick r:id="rId3"/>
              </a:rPr>
              <a:t>歐</a:t>
            </a:r>
            <a:r>
              <a:rPr lang="en-US" altLang="zh-TW" sz="1600" b="1" dirty="0">
                <a:hlinkClick r:id="rId3"/>
              </a:rPr>
              <a:t>6:6</a:t>
            </a:r>
            <a:r>
              <a:rPr lang="zh-TW" altLang="en-US" sz="1600" b="1" dirty="0"/>
              <a:t>） 來表達他對宗教禮儀的看法；因為「全心、全意、全力愛上主，並愛近人如自己，遠超過一切全燔祭和犧牲」（ </a:t>
            </a:r>
            <a:r>
              <a:rPr lang="zh-TW" altLang="en-US" sz="1600" b="1" dirty="0">
                <a:hlinkClick r:id="rId4"/>
              </a:rPr>
              <a:t>谷</a:t>
            </a:r>
            <a:r>
              <a:rPr lang="en-US" altLang="zh-TW" sz="1600" b="1" dirty="0">
                <a:hlinkClick r:id="rId4"/>
              </a:rPr>
              <a:t>12:32-33</a:t>
            </a:r>
            <a:r>
              <a:rPr lang="zh-TW" altLang="en-US" sz="1600" b="1" dirty="0"/>
              <a:t>） 。</a:t>
            </a:r>
            <a:r>
              <a:rPr lang="en-US" altLang="zh-TW" sz="1600" dirty="0"/>
              <a:t/>
            </a:r>
            <a:br>
              <a:rPr lang="en-US" altLang="zh-TW" sz="1600" dirty="0"/>
            </a:br>
            <a:r>
              <a:rPr lang="en-US" altLang="zh-TW" sz="1600" dirty="0"/>
              <a:t/>
            </a:r>
            <a:br>
              <a:rPr lang="en-US" altLang="zh-TW" sz="1600" dirty="0"/>
            </a:br>
            <a:r>
              <a:rPr lang="zh-TW" altLang="en-US" sz="1600" b="1" dirty="0"/>
              <a:t>在政治上，司祭們樂於奉承羅馬人，為自己帶來益處。至於傳統與法律，他們則只顧保持原狀，如保存祭獻的禮儀和恪守安息日等。在信仰上，他們卻對復活、天使、魔鬼等問題抱存疑態度。 他們非常關注民眾與羅馬人的關係，以減少社會暴亂的機會。</a:t>
            </a:r>
            <a:r>
              <a:rPr lang="en-US" altLang="zh-TW" sz="1600" dirty="0"/>
              <a:t/>
            </a:r>
            <a:br>
              <a:rPr lang="en-US" altLang="zh-TW" sz="1600" dirty="0"/>
            </a:br>
            <a:r>
              <a:rPr lang="en-US" altLang="zh-TW" sz="1600" dirty="0"/>
              <a:t/>
            </a:r>
            <a:br>
              <a:rPr lang="en-US" altLang="zh-TW" sz="1600" dirty="0"/>
            </a:br>
            <a:r>
              <a:rPr lang="zh-TW" altLang="en-US" sz="1600" b="1" dirty="0"/>
              <a:t>有一次，耶穌在講述近人的比喻時，他舉出一個例子：</a:t>
            </a:r>
            <a:r>
              <a:rPr lang="en-US" altLang="zh-TW" sz="1600" dirty="0"/>
              <a:t/>
            </a:r>
            <a:br>
              <a:rPr lang="en-US" altLang="zh-TW" sz="1600" dirty="0"/>
            </a:br>
            <a:r>
              <a:rPr lang="zh-TW" altLang="en-US" sz="1600" b="1" dirty="0"/>
              <a:t>一個遇劫的商人，半生半死地臥在地上；一位司祭及一位肋未人經過，卻視若無睹。「但有一個撒瑪黎雅人，路過他那裡，一看見就動了憐憫的心。」</a:t>
            </a:r>
            <a:r>
              <a:rPr lang="en-US" altLang="zh-TW" sz="1600" b="1" dirty="0"/>
              <a:t>﹙ </a:t>
            </a:r>
            <a:r>
              <a:rPr lang="zh-TW" altLang="en-US" sz="1600" b="1" dirty="0">
                <a:hlinkClick r:id="rId5"/>
              </a:rPr>
              <a:t>路</a:t>
            </a:r>
            <a:r>
              <a:rPr lang="en-US" altLang="zh-TW" sz="1600" b="1" dirty="0">
                <a:hlinkClick r:id="rId5"/>
              </a:rPr>
              <a:t>10</a:t>
            </a:r>
            <a:r>
              <a:rPr lang="zh-TW" altLang="en-US" sz="1600" b="1" dirty="0">
                <a:hlinkClick r:id="rId5"/>
              </a:rPr>
              <a:t>：</a:t>
            </a:r>
            <a:r>
              <a:rPr lang="en-US" altLang="zh-TW" sz="1600" b="1" dirty="0">
                <a:hlinkClick r:id="rId5"/>
              </a:rPr>
              <a:t>33</a:t>
            </a:r>
            <a:r>
              <a:rPr lang="en-US" altLang="zh-TW" sz="1600" b="1" dirty="0"/>
              <a:t>﹚</a:t>
            </a:r>
            <a:endParaRPr lang="en-US" sz="1600" dirty="0"/>
          </a:p>
        </p:txBody>
      </p:sp>
      <p:sp>
        <p:nvSpPr>
          <p:cNvPr id="11" name="Oval 1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FB9A7669-1516-C545-BC13-AEBC1F8F8818}"/>
              </a:ext>
            </a:extLst>
          </p:cNvPr>
          <p:cNvSpPr/>
          <p:nvPr/>
        </p:nvSpPr>
        <p:spPr>
          <a:xfrm>
            <a:off x="10201276" y="5826038"/>
            <a:ext cx="1793294" cy="920291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下一頁</a:t>
            </a:r>
          </a:p>
        </p:txBody>
      </p:sp>
      <p:sp>
        <p:nvSpPr>
          <p:cNvPr id="12" name="Oval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28482768-B4FE-A04A-964A-BE49ECB98891}"/>
              </a:ext>
            </a:extLst>
          </p:cNvPr>
          <p:cNvSpPr/>
          <p:nvPr/>
        </p:nvSpPr>
        <p:spPr>
          <a:xfrm>
            <a:off x="5173410" y="5839841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主頁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3" name="Oval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8158676-B1AF-D34E-89F3-813B60731845}"/>
              </a:ext>
            </a:extLst>
          </p:cNvPr>
          <p:cNvSpPr/>
          <p:nvPr/>
        </p:nvSpPr>
        <p:spPr>
          <a:xfrm>
            <a:off x="254719" y="5846015"/>
            <a:ext cx="1840675" cy="89268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solidFill>
                  <a:schemeClr val="tx1"/>
                </a:solidFill>
              </a:rPr>
              <a:t>上一頁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65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623</Words>
  <Application>Microsoft Macintosh PowerPoint</Application>
  <PresentationFormat>Custom</PresentationFormat>
  <Paragraphs>64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jaslolly0120@gmail.com</dc:creator>
  <cp:lastModifiedBy>LOUIS HA</cp:lastModifiedBy>
  <cp:revision>4</cp:revision>
  <dcterms:created xsi:type="dcterms:W3CDTF">2022-01-03T03:19:21Z</dcterms:created>
  <dcterms:modified xsi:type="dcterms:W3CDTF">2022-01-12T12:27:01Z</dcterms:modified>
</cp:coreProperties>
</file>