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4" r:id="rId4"/>
    <p:sldId id="260" r:id="rId5"/>
    <p:sldId id="261" r:id="rId6"/>
    <p:sldId id="262" r:id="rId7"/>
    <p:sldId id="263" r:id="rId8"/>
    <p:sldId id="265" r:id="rId9"/>
    <p:sldId id="266" r:id="rId10"/>
    <p:sldId id="267" r:id="rId11"/>
    <p:sldId id="268" r:id="rId12"/>
    <p:sldId id="274" r:id="rId13"/>
    <p:sldId id="269" r:id="rId14"/>
    <p:sldId id="270" r:id="rId15"/>
    <p:sldId id="271" r:id="rId16"/>
    <p:sldId id="272"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9"/>
  </p:normalViewPr>
  <p:slideViewPr>
    <p:cSldViewPr snapToGrid="0" snapToObjects="1">
      <p:cViewPr varScale="1">
        <p:scale>
          <a:sx n="66" d="100"/>
          <a:sy n="66" d="100"/>
        </p:scale>
        <p:origin x="-128"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60889-ACF8-ED4A-ACF1-A742D9558E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A0ED69CF-E9A5-004D-AD5F-D5B0C6057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B2E9705A-3159-234F-B08A-608D1430C928}"/>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77AA2237-55AB-E04B-8C10-327771627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7DC602-DC78-D447-A2A3-DF2786A6B0B8}"/>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250697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B5F97-824D-D340-A6BA-F73038C4D2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5913808B-3671-3547-9192-F14AD28F5A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FB31389-FB44-E745-BC49-81AD89D5FC33}"/>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095ECFA2-CA52-2A48-A7C1-F7553C241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678AE7-50DB-9944-B8ED-8FA4FFA6F027}"/>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21525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E347FF-8FA8-2542-8D15-349D679484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056E378-6C84-BD41-BCB6-C6913B351D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BEDC5AF-7EFD-D14E-A01D-6235859CAE8E}"/>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8D273CD9-5D35-2D4A-8814-2CA8E00B0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AC0D60-592A-214B-B890-93F7A2347948}"/>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154505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EBB0E-6476-394F-AF04-C9BE29FE5B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668D004-C8DB-9F4E-984A-3DDC6B2B12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DBAC74D-A7AF-D34E-867E-7E847085AE29}"/>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C1D7B8F6-042C-F342-B6F3-1EBB9E67E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10E44B-EE35-5043-893A-2DCF8A47B708}"/>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386419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79A2B-ABDA-AE47-AF8F-743479FB3D3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9A221D35-D62F-B640-8780-7E1D8D6F63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B893B12-A340-3542-9B85-ADB18119BA91}"/>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03467B4C-DE7A-E74D-A68B-71B14E0D4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28C885-2B07-6242-BB1B-15D6A7742FD8}"/>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69675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3C8BE-A4ED-624E-94AA-8A8E15ECFA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56A84C9-4FE9-A545-8AEF-3D271FC45C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F166BCB4-18F3-334C-A448-2F891911FC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43191B82-4FBA-B743-AEF8-C556BD3A523B}"/>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6" name="Footer Placeholder 5">
            <a:extLst>
              <a:ext uri="{FF2B5EF4-FFF2-40B4-BE49-F238E27FC236}">
                <a16:creationId xmlns:a16="http://schemas.microsoft.com/office/drawing/2014/main" xmlns="" id="{0E10FE0C-BE88-3945-9B3B-D6717EE50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486357-72EE-4F4A-BE4B-371772CEA95B}"/>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250784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C7626-E979-0B4E-BFA0-3F9DA5EB317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384C09B-DFA2-EB42-8FE0-EA93B75A2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2AD3DF1-B522-6546-B791-461DC7A5DB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4435C522-87E0-544E-B711-A1F465E24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9439A25-E831-B344-B748-A8A2667630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36F28931-8A38-5A4B-8517-31E45B4BCF20}"/>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8" name="Footer Placeholder 7">
            <a:extLst>
              <a:ext uri="{FF2B5EF4-FFF2-40B4-BE49-F238E27FC236}">
                <a16:creationId xmlns:a16="http://schemas.microsoft.com/office/drawing/2014/main" xmlns="" id="{8E6A2264-E8B5-2945-B30B-5FE4B7F29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F0D0F25-2ED6-8E47-AC12-C0238517473A}"/>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137904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B3EE5-D38D-CF42-993E-7EDB4DB0B6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A33DDA13-461F-C043-97B2-A1E11CBC1C26}"/>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4" name="Footer Placeholder 3">
            <a:extLst>
              <a:ext uri="{FF2B5EF4-FFF2-40B4-BE49-F238E27FC236}">
                <a16:creationId xmlns:a16="http://schemas.microsoft.com/office/drawing/2014/main" xmlns="" id="{7895A21D-AFE0-EE4E-9292-797F1A3C1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E8ED4E9-D432-B340-B332-B3E367143DB3}"/>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375155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0DCEB8-F489-E24F-A7E3-A106CFEDCCB7}"/>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3" name="Footer Placeholder 2">
            <a:extLst>
              <a:ext uri="{FF2B5EF4-FFF2-40B4-BE49-F238E27FC236}">
                <a16:creationId xmlns:a16="http://schemas.microsoft.com/office/drawing/2014/main" xmlns="" id="{9A2A6D8E-A394-1E44-99B2-00E8BC349C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5C82600-4451-0D4B-8062-687571152C5C}"/>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742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1CB3B-3520-7542-98E8-7AC9B9A625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82A94C5-F6AE-E44D-8144-86BFCDF8F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6DC9B368-4316-E04F-A0F9-86CDBFEC7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3471520-8B74-C84E-8639-44E5477432C3}"/>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6" name="Footer Placeholder 5">
            <a:extLst>
              <a:ext uri="{FF2B5EF4-FFF2-40B4-BE49-F238E27FC236}">
                <a16:creationId xmlns:a16="http://schemas.microsoft.com/office/drawing/2014/main" xmlns="" id="{6C77082A-517D-9848-9D10-C3963CBFB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0F7856-E55A-4D44-AF1D-1ABF38CD010E}"/>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167367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86F9C8-0CBA-F640-8BC1-841084AD61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5E695A30-8B51-9D47-9253-B267232D6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17897D2-D3D3-3A4F-98B8-70450FDFB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E5BFD43-F5F4-CE42-8D5F-5D144D690FE1}"/>
              </a:ext>
            </a:extLst>
          </p:cNvPr>
          <p:cNvSpPr>
            <a:spLocks noGrp="1"/>
          </p:cNvSpPr>
          <p:nvPr>
            <p:ph type="dt" sz="half" idx="10"/>
          </p:nvPr>
        </p:nvSpPr>
        <p:spPr/>
        <p:txBody>
          <a:bodyPr/>
          <a:lstStyle/>
          <a:p>
            <a:fld id="{77DF1BF4-A2E0-3841-9702-FB03F17826E3}" type="datetimeFigureOut">
              <a:rPr lang="en-US" smtClean="0"/>
              <a:t>12/1/22</a:t>
            </a:fld>
            <a:endParaRPr lang="en-US"/>
          </a:p>
        </p:txBody>
      </p:sp>
      <p:sp>
        <p:nvSpPr>
          <p:cNvPr id="6" name="Footer Placeholder 5">
            <a:extLst>
              <a:ext uri="{FF2B5EF4-FFF2-40B4-BE49-F238E27FC236}">
                <a16:creationId xmlns:a16="http://schemas.microsoft.com/office/drawing/2014/main" xmlns="" id="{9F7D5C8E-3746-BC49-9095-4C1350901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BEB83D-DD5B-9F45-B196-8229084CA921}"/>
              </a:ext>
            </a:extLst>
          </p:cNvPr>
          <p:cNvSpPr>
            <a:spLocks noGrp="1"/>
          </p:cNvSpPr>
          <p:nvPr>
            <p:ph type="sldNum" sz="quarter" idx="12"/>
          </p:nvPr>
        </p:nvSpPr>
        <p:spPr/>
        <p:txBody>
          <a:bodyPr/>
          <a:lstStyle/>
          <a:p>
            <a:fld id="{AB3B64DC-CA44-0F4C-9E53-AF60B94CF307}" type="slidenum">
              <a:rPr lang="en-US" smtClean="0"/>
              <a:t>‹#›</a:t>
            </a:fld>
            <a:endParaRPr lang="en-US"/>
          </a:p>
        </p:txBody>
      </p:sp>
    </p:spTree>
    <p:extLst>
      <p:ext uri="{BB962C8B-B14F-4D97-AF65-F5344CB8AC3E}">
        <p14:creationId xmlns:p14="http://schemas.microsoft.com/office/powerpoint/2010/main" val="572147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291C41-9E41-1244-934C-6FDF78CDB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09B3248-3648-054A-8FBA-2F012CE5D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73F9D7D-4337-204A-AAE5-9F7424D6A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F1BF4-A2E0-3841-9702-FB03F17826E3}" type="datetimeFigureOut">
              <a:rPr lang="en-US" smtClean="0"/>
              <a:t>12/1/22</a:t>
            </a:fld>
            <a:endParaRPr lang="en-US"/>
          </a:p>
        </p:txBody>
      </p:sp>
      <p:sp>
        <p:nvSpPr>
          <p:cNvPr id="5" name="Footer Placeholder 4">
            <a:extLst>
              <a:ext uri="{FF2B5EF4-FFF2-40B4-BE49-F238E27FC236}">
                <a16:creationId xmlns:a16="http://schemas.microsoft.com/office/drawing/2014/main" xmlns="" id="{321F03E6-CD3C-CC40-8529-4BAE5D2E4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5035D2-2DBD-E143-8DF7-C158E29A3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B64DC-CA44-0F4C-9E53-AF60B94CF307}" type="slidenum">
              <a:rPr lang="en-US" smtClean="0"/>
              <a:t>‹#›</a:t>
            </a:fld>
            <a:endParaRPr lang="en-US"/>
          </a:p>
        </p:txBody>
      </p:sp>
    </p:spTree>
    <p:extLst>
      <p:ext uri="{BB962C8B-B14F-4D97-AF65-F5344CB8AC3E}">
        <p14:creationId xmlns:p14="http://schemas.microsoft.com/office/powerpoint/2010/main" val="129751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hyperlink" Target="http://sbbible.dsbiblecentre.org/part_1/13/12.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bbible.dsbiblecentre.org/part_1/14/15.html" TargetMode="Externa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bbible.dsbiblecentre.org/part_1/34/29.html" TargetMode="External"/><Relationship Id="rId4" Type="http://schemas.openxmlformats.org/officeDocument/2006/relationships/hyperlink" Target="http://sbbible.dsbiblecentre.org/part_1/37/36.html" TargetMode="External"/><Relationship Id="rId5" Type="http://schemas.openxmlformats.org/officeDocument/2006/relationships/hyperlink" Target="http://sbbible.dsbiblecentre.org/part_1/33/42.html" TargetMode="External"/><Relationship Id="rId6" Type="http://schemas.openxmlformats.org/officeDocument/2006/relationships/hyperlink" Target="http://sbbible.dsbiblecentre.org/part_1/33/52.html" TargetMode="External"/><Relationship Id="rId7"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hyperlink" Target="http://sbbible.dsbiblecentre.org/part_1/14/24.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bbible.dsbiblecentre.org/part_1/17/1.html" TargetMode="Externa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bbible.dsbiblecentre.org/part_1/22/3.html" TargetMode="External"/><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hyperlink" Target="http://sbbible.dsbiblecentre.org/part_1/22/1.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sbbible.dsbiblecentre.org/part_1/22/15.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hyperlink" Target="http://sbbible.dsbiblecentre.org/part_1/54/1.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bible.dsbiblecentre.org/part_1/3/15.html" TargetMode="External"/><Relationship Id="rId4" Type="http://schemas.openxmlformats.org/officeDocument/2006/relationships/hyperlink" Target="http://sbbible.dsbiblecentre.org/part_1/3/25.html" TargetMode="External"/><Relationship Id="rId5" Type="http://schemas.openxmlformats.org/officeDocument/2006/relationships/hyperlink" Target="http://sbbible.dsbiblecentre.org/part_1/3/28.html" TargetMode="External"/><Relationship Id="rId6" Type="http://schemas.openxmlformats.org/officeDocument/2006/relationships/hyperlink" Target="http://sbbible.dsbiblecentre.org/part_1/3/29.html" TargetMode="External"/><Relationship Id="rId7"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hyperlink" Target="http://sbbible.dsbiblecentre.org/part_1/3/12.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bible.dsbiblecentre.org/part_1/4/1.html" TargetMode="External"/><Relationship Id="rId4" Type="http://schemas.openxmlformats.org/officeDocument/2006/relationships/hyperlink" Target="http://sbbible.dsbiblecentre.org/part_1/4/2.html" TargetMode="External"/><Relationship Id="rId5" Type="http://schemas.openxmlformats.org/officeDocument/2006/relationships/hyperlink" Target="http://sbbible.dsbiblecentre.org/part_1/4/7.html" TargetMode="External"/><Relationship Id="rId6" Type="http://schemas.openxmlformats.org/officeDocument/2006/relationships/hyperlink" Target="http://sbbible.dsbiblecentre.org/part_1/4/13.html" TargetMode="External"/><Relationship Id="rId7" Type="http://schemas.openxmlformats.org/officeDocument/2006/relationships/hyperlink" Target="http://sbbible.dsbiblecentre.org/part_1/4/15.html" TargetMode="External"/><Relationship Id="rId8" Type="http://schemas.openxmlformats.org/officeDocument/2006/relationships/hyperlink" Target="http://sbbible.dsbiblecentre.org/part_1/4/19.html" TargetMode="External"/><Relationship Id="rId9" Type="http://schemas.openxmlformats.org/officeDocument/2006/relationships/hyperlink" Target="http://sbbible.dsbiblecentre.org/part_1/4/32.html" TargetMode="External"/><Relationship Id="rId10" Type="http://schemas.openxmlformats.org/officeDocument/2006/relationships/hyperlink" Target="http://sbbible.dsbiblecentre.org/part_1/6/10.html" TargetMode="External"/><Relationship Id="rId11"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hyperlink" Target="http://sbbible.dsbiblecentre.org/part_1/3/32.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bible.dsbiblecentre.org/part_1/8/5.html" TargetMode="External"/><Relationship Id="rId4" Type="http://schemas.openxmlformats.org/officeDocument/2006/relationships/hyperlink" Target="http://sbbible.dsbiblecentre.org/part_1/8/8.html" TargetMode="External"/><Relationship Id="rId5" Type="http://schemas.openxmlformats.org/officeDocument/2006/relationships/hyperlink" Target="http://sbbible.dsbiblecentre.org/part_1/8/10.html" TargetMode="External"/><Relationship Id="rId6" Type="http://schemas.openxmlformats.org/officeDocument/2006/relationships/hyperlink" Target="http://sbbible.dsbiblecentre.org/part_1/8/11.html" TargetMode="External"/><Relationship Id="rId7" Type="http://schemas.openxmlformats.org/officeDocument/2006/relationships/hyperlink" Target="http://sbbible.dsbiblecentre.org/part_1/8/13.html" TargetMode="External"/><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hyperlink" Target="http://sbbible.dsbiblecentre.org/part_1/8/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bible.dsbiblecentre.org/part_1/9/4.html" TargetMode="External"/><Relationship Id="rId4" Type="http://schemas.openxmlformats.org/officeDocument/2006/relationships/hyperlink" Target="http://sbbible.dsbiblecentre.org/part_1/9/6.html" TargetMode="External"/><Relationship Id="rId5" Type="http://schemas.openxmlformats.org/officeDocument/2006/relationships/hyperlink" Target="http://sbbible.dsbiblecentre.org/part_1/9/10.html" TargetMode="External"/><Relationship Id="rId6" Type="http://schemas.openxmlformats.org/officeDocument/2006/relationships/hyperlink" Target="http://sbbible.dsbiblecentre.org/part_1/9/11.html" TargetMode="External"/><Relationship Id="rId7" Type="http://schemas.openxmlformats.org/officeDocument/2006/relationships/hyperlink" Target="http://sbbible.dsbiblecentre.org/part_1/9/12.html" TargetMode="External"/><Relationship Id="rId8" Type="http://schemas.openxmlformats.org/officeDocument/2006/relationships/hyperlink" Target="http://sbbible.dsbiblecentre.org/part_1/9/13.html" TargetMode="External"/><Relationship Id="rId9" Type="http://schemas.openxmlformats.org/officeDocument/2006/relationships/hyperlink" Target="http://sbbible.dsbiblecentre.org/part_1/11/1.html" TargetMode="External"/><Relationship Id="rId10" Type="http://schemas.openxmlformats.org/officeDocument/2006/relationships/hyperlink" Target="http://sbbible.dsbiblecentre.org/part_1/11/8.html" TargetMode="External"/><Relationship Id="rId11"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hyperlink" Target="http://sbbible.dsbiblecentre.org/part_1/9/3.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bible.dsbiblecentre.org/part_1/11/15.html" TargetMode="External"/><Relationship Id="rId4" Type="http://schemas.openxmlformats.org/officeDocument/2006/relationships/hyperlink" Target="http://sbbible.dsbiblecentre.org/part_1/11/16.html" TargetMode="External"/><Relationship Id="rId5" Type="http://schemas.openxmlformats.org/officeDocument/2006/relationships/hyperlink" Target="http://sbbible.dsbiblecentre.org/part_1/12/5.html" TargetMode="External"/><Relationship Id="rId6" Type="http://schemas.openxmlformats.org/officeDocument/2006/relationships/hyperlink" Target="http://sbbible.dsbiblecentre.org/part_1/13/2.html" TargetMode="External"/><Relationship Id="rId7" Type="http://schemas.openxmlformats.org/officeDocument/2006/relationships/hyperlink" Target="http://sbbible.dsbiblecentre.org/part_1/13/3.html" TargetMode="External"/><Relationship Id="rId8"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hyperlink" Target="http://sbbible.dsbiblecentre.org/part_1/11/1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xmlns="" id="{8D00D64D-9A96-C74E-946C-A8E09B960790}"/>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5600" b="1" kern="1200">
                <a:solidFill>
                  <a:srgbClr val="FFFFFF"/>
                </a:solidFill>
                <a:latin typeface="+mj-lt"/>
                <a:ea typeface="+mj-ea"/>
                <a:cs typeface="+mj-cs"/>
              </a:rPr>
              <a:t>耶穌的民族史</a:t>
            </a:r>
            <a:endParaRPr lang="en-US" sz="5600" kern="1200">
              <a:solidFill>
                <a:srgbClr val="FFFFFF"/>
              </a:solidFill>
              <a:latin typeface="+mj-lt"/>
              <a:ea typeface="+mj-ea"/>
              <a:cs typeface="+mj-cs"/>
            </a:endParaRPr>
          </a:p>
        </p:txBody>
      </p:sp>
      <p:sp>
        <p:nvSpPr>
          <p:cNvPr id="9"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 name="Oval 9">
            <a:hlinkClick r:id="" action="ppaction://hlinkshowjump?jump=previousslide"/>
            <a:extLst>
              <a:ext uri="{FF2B5EF4-FFF2-40B4-BE49-F238E27FC236}">
                <a16:creationId xmlns:a16="http://schemas.microsoft.com/office/drawing/2014/main" xmlns="" id="{2C04504C-9857-B147-ACED-F319451B00DE}"/>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
        <p:nvSpPr>
          <p:cNvPr id="12" name="Oval 11">
            <a:hlinkClick r:id="" action="ppaction://hlinkshowjump?jump=firstslide"/>
            <a:extLst>
              <a:ext uri="{FF2B5EF4-FFF2-40B4-BE49-F238E27FC236}">
                <a16:creationId xmlns:a16="http://schemas.microsoft.com/office/drawing/2014/main" xmlns="" id="{78C77A47-F3B6-164B-A759-873DC3616D61}"/>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4" name="Oval 13">
            <a:hlinkClick r:id="" action="ppaction://hlinkshowjump?jump=nextslide"/>
            <a:extLst>
              <a:ext uri="{FF2B5EF4-FFF2-40B4-BE49-F238E27FC236}">
                <a16:creationId xmlns:a16="http://schemas.microsoft.com/office/drawing/2014/main" xmlns="" id="{DB85DBB4-10D6-AF44-8542-B58C90CE10E0}"/>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Tree>
    <p:extLst>
      <p:ext uri="{BB962C8B-B14F-4D97-AF65-F5344CB8AC3E}">
        <p14:creationId xmlns:p14="http://schemas.microsoft.com/office/powerpoint/2010/main" val="20864239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hrist">
            <a:extLst>
              <a:ext uri="{FF2B5EF4-FFF2-40B4-BE49-F238E27FC236}">
                <a16:creationId xmlns:a16="http://schemas.microsoft.com/office/drawing/2014/main" xmlns="" id="{C0175937-C448-B847-A2C4-04BC30557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485"/>
          <a:stretch/>
        </p:blipFill>
        <p:spPr bwMode="auto">
          <a:xfrm>
            <a:off x="279143" y="163979"/>
            <a:ext cx="5221625" cy="6258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49B6570-ED83-4345-A725-637945DC34F6}"/>
              </a:ext>
            </a:extLst>
          </p:cNvPr>
          <p:cNvSpPr txBox="1"/>
          <p:nvPr/>
        </p:nvSpPr>
        <p:spPr>
          <a:xfrm>
            <a:off x="5931352" y="163979"/>
            <a:ext cx="5981505" cy="371042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zh-TW" altLang="en-US" sz="1400" b="1" dirty="0">
                <a:solidFill>
                  <a:schemeClr val="tx1">
                    <a:alpha val="80000"/>
                  </a:schemeClr>
                </a:solidFill>
              </a:rPr>
              <a:t>王國分裂</a:t>
            </a:r>
            <a:r>
              <a:rPr lang="en-US" altLang="zh-TW" sz="1400" b="1" dirty="0">
                <a:solidFill>
                  <a:schemeClr val="tx1">
                    <a:alpha val="80000"/>
                  </a:schemeClr>
                </a:solidFill>
              </a:rPr>
              <a:t>(</a:t>
            </a:r>
            <a:r>
              <a:rPr lang="zh-TW" altLang="en-US" sz="1400" b="1" dirty="0">
                <a:solidFill>
                  <a:schemeClr val="tx1">
                    <a:alpha val="80000"/>
                  </a:schemeClr>
                </a:solidFill>
              </a:rPr>
              <a:t>公元前</a:t>
            </a:r>
            <a:r>
              <a:rPr lang="en-US" altLang="zh-TW" sz="1400" b="1" dirty="0">
                <a:solidFill>
                  <a:schemeClr val="tx1">
                    <a:alpha val="80000"/>
                  </a:schemeClr>
                </a:solidFill>
              </a:rPr>
              <a:t>931</a:t>
            </a:r>
            <a:r>
              <a:rPr lang="zh-TW" altLang="en-US" sz="1400" b="1" dirty="0">
                <a:solidFill>
                  <a:schemeClr val="tx1">
                    <a:alpha val="80000"/>
                  </a:schemeClr>
                </a:solidFill>
              </a:rPr>
              <a:t>年</a:t>
            </a:r>
            <a:r>
              <a:rPr lang="en-US" altLang="zh-TW" sz="1400" b="1" dirty="0">
                <a:solidFill>
                  <a:schemeClr val="tx1">
                    <a:alpha val="80000"/>
                  </a:schemeClr>
                </a:solidFill>
              </a:rPr>
              <a:t>)</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撒羅滿死後不久，國家便告分裂。北方十支派由厄弗辣因支派</a:t>
            </a:r>
            <a:r>
              <a:rPr lang="en-US" altLang="zh-TW" sz="1400" b="1" dirty="0">
                <a:solidFill>
                  <a:schemeClr val="tx1">
                    <a:alpha val="80000"/>
                  </a:schemeClr>
                </a:solidFill>
              </a:rPr>
              <a:t>(</a:t>
            </a:r>
            <a:r>
              <a:rPr lang="en-US" sz="1400" b="1" dirty="0">
                <a:solidFill>
                  <a:schemeClr val="tx1">
                    <a:alpha val="80000"/>
                  </a:schemeClr>
                </a:solidFill>
              </a:rPr>
              <a:t>Ephraim)</a:t>
            </a:r>
            <a:r>
              <a:rPr lang="zh-TW" altLang="en-US" sz="1400" b="1" dirty="0">
                <a:solidFill>
                  <a:schemeClr val="tx1">
                    <a:alpha val="80000"/>
                  </a:schemeClr>
                </a:solidFill>
              </a:rPr>
              <a:t>領導，與南方的猶大</a:t>
            </a:r>
            <a:r>
              <a:rPr lang="en-US" altLang="zh-TW" sz="1400" b="1" dirty="0">
                <a:solidFill>
                  <a:schemeClr val="tx1">
                    <a:alpha val="80000"/>
                  </a:schemeClr>
                </a:solidFill>
              </a:rPr>
              <a:t>(</a:t>
            </a:r>
            <a:r>
              <a:rPr lang="en-US" sz="1400" b="1" dirty="0">
                <a:solidFill>
                  <a:schemeClr val="tx1">
                    <a:alpha val="80000"/>
                  </a:schemeClr>
                </a:solidFill>
              </a:rPr>
              <a:t>Juda)</a:t>
            </a:r>
            <a:r>
              <a:rPr lang="zh-TW" altLang="en-US" sz="1400" b="1" dirty="0">
                <a:solidFill>
                  <a:schemeClr val="tx1">
                    <a:alpha val="80000"/>
                  </a:schemeClr>
                </a:solidFill>
              </a:rPr>
              <a:t>和本雅明支派</a:t>
            </a:r>
            <a:r>
              <a:rPr lang="en-US" altLang="zh-TW" sz="1400" b="1" dirty="0">
                <a:solidFill>
                  <a:schemeClr val="tx1">
                    <a:alpha val="80000"/>
                  </a:schemeClr>
                </a:solidFill>
              </a:rPr>
              <a:t>(</a:t>
            </a:r>
            <a:r>
              <a:rPr lang="en-US" sz="1400" b="1" dirty="0">
                <a:solidFill>
                  <a:schemeClr val="tx1">
                    <a:alpha val="80000"/>
                  </a:schemeClr>
                </a:solidFill>
              </a:rPr>
              <a:t>Benjamin)</a:t>
            </a:r>
            <a:r>
              <a:rPr lang="zh-TW" altLang="en-US" sz="1400" b="1" dirty="0">
                <a:solidFill>
                  <a:schemeClr val="tx1">
                    <a:alpha val="80000"/>
                  </a:schemeClr>
                </a:solidFill>
              </a:rPr>
              <a:t>決裂。領導分裂的人名叫雅洛貝罕</a:t>
            </a:r>
            <a:r>
              <a:rPr lang="en-US" altLang="zh-TW" sz="1400" b="1" dirty="0">
                <a:solidFill>
                  <a:schemeClr val="tx1">
                    <a:alpha val="80000"/>
                  </a:schemeClr>
                </a:solidFill>
              </a:rPr>
              <a:t>(</a:t>
            </a:r>
            <a:r>
              <a:rPr lang="en-US" sz="1400" b="1" dirty="0">
                <a:solidFill>
                  <a:schemeClr val="tx1">
                    <a:alpha val="80000"/>
                  </a:schemeClr>
                </a:solidFill>
              </a:rPr>
              <a:t>Jeroboam)，</a:t>
            </a:r>
            <a:r>
              <a:rPr lang="zh-TW" altLang="en-US" sz="1400" b="1" dirty="0">
                <a:solidFill>
                  <a:schemeClr val="tx1">
                    <a:alpha val="80000"/>
                  </a:schemeClr>
                </a:solidFill>
              </a:rPr>
              <a:t>他屬厄弗辣因支派，本為撒羅滿所重用，負責監督建築工程。可是，雅洛貝罕一如大多數北方支派人民，對出身南方猶大支派的撒羅滿諸多不滿。後來，更不願為撒羅滿服役，轉逃埃及。</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撒羅滿的兒子勒哈貝罕</a:t>
            </a:r>
            <a:r>
              <a:rPr lang="en-US" altLang="zh-TW" sz="1400" b="1" dirty="0">
                <a:solidFill>
                  <a:schemeClr val="tx1">
                    <a:alpha val="80000"/>
                  </a:schemeClr>
                </a:solidFill>
              </a:rPr>
              <a:t>(</a:t>
            </a:r>
            <a:r>
              <a:rPr lang="en-US" sz="1400" b="1" dirty="0">
                <a:solidFill>
                  <a:schemeClr val="tx1">
                    <a:alpha val="80000"/>
                  </a:schemeClr>
                </a:solidFill>
              </a:rPr>
              <a:t>Rehoboam)</a:t>
            </a:r>
            <a:r>
              <a:rPr lang="zh-TW" altLang="en-US" sz="1400" b="1" dirty="0">
                <a:solidFill>
                  <a:schemeClr val="tx1">
                    <a:alpha val="80000"/>
                  </a:schemeClr>
                </a:solidFill>
              </a:rPr>
              <a:t>繼位時，已獲南方支派承認，但他仍須到舍根</a:t>
            </a:r>
            <a:r>
              <a:rPr lang="en-US" altLang="zh-TW" sz="1400" b="1" dirty="0">
                <a:solidFill>
                  <a:schemeClr val="tx1">
                    <a:alpha val="80000"/>
                  </a:schemeClr>
                </a:solidFill>
              </a:rPr>
              <a:t>(</a:t>
            </a:r>
            <a:r>
              <a:rPr lang="en-US" sz="1400" b="1" dirty="0">
                <a:solidFill>
                  <a:schemeClr val="tx1">
                    <a:alpha val="80000"/>
                  </a:schemeClr>
                </a:solidFill>
              </a:rPr>
              <a:t>Shechem)</a:t>
            </a:r>
            <a:r>
              <a:rPr lang="zh-TW" altLang="en-US" sz="1400" b="1" dirty="0">
                <a:solidFill>
                  <a:schemeClr val="tx1">
                    <a:alpha val="80000"/>
                  </a:schemeClr>
                </a:solidFill>
              </a:rPr>
              <a:t>去，接受北方各支派立他為王。雅洛貝罕一聽到該消息，即到舍根去見勒哈貝罕，兩人遂發生衝突。結果，北方十支派成立以色列國</a:t>
            </a:r>
            <a:r>
              <a:rPr lang="en-US" altLang="zh-TW" sz="1400" b="1" dirty="0">
                <a:solidFill>
                  <a:schemeClr val="tx1">
                    <a:alpha val="80000"/>
                  </a:schemeClr>
                </a:solidFill>
              </a:rPr>
              <a:t>(</a:t>
            </a:r>
            <a:r>
              <a:rPr lang="en-US" sz="1400" b="1" dirty="0">
                <a:solidFill>
                  <a:schemeClr val="tx1">
                    <a:alpha val="80000"/>
                  </a:schemeClr>
                </a:solidFill>
              </a:rPr>
              <a:t>Israel</a:t>
            </a:r>
            <a:r>
              <a:rPr lang="zh-TW" altLang="en-US" sz="1400" b="1" dirty="0">
                <a:solidFill>
                  <a:schemeClr val="tx1">
                    <a:alpha val="80000"/>
                  </a:schemeClr>
                </a:solidFill>
              </a:rPr>
              <a:t>北國），由雅洛貝罕統治。南方的猶大和本雅明支派成立猶大國</a:t>
            </a:r>
            <a:r>
              <a:rPr lang="en-US" altLang="zh-TW" sz="1400" b="1" dirty="0">
                <a:solidFill>
                  <a:schemeClr val="tx1">
                    <a:alpha val="80000"/>
                  </a:schemeClr>
                </a:solidFill>
              </a:rPr>
              <a:t>(</a:t>
            </a:r>
            <a:r>
              <a:rPr lang="en-US" sz="1400" b="1" dirty="0">
                <a:solidFill>
                  <a:schemeClr val="tx1">
                    <a:alpha val="80000"/>
                  </a:schemeClr>
                </a:solidFill>
              </a:rPr>
              <a:t>Judah</a:t>
            </a:r>
            <a:r>
              <a:rPr lang="zh-TW" altLang="en-US" sz="1400" b="1" dirty="0">
                <a:solidFill>
                  <a:schemeClr val="tx1">
                    <a:alpha val="80000"/>
                  </a:schemeClr>
                </a:solidFill>
              </a:rPr>
              <a:t>南國），勒哈貝罕成了猶大國的君王（參閱 </a:t>
            </a:r>
            <a:r>
              <a:rPr lang="zh-TW" altLang="en-US" sz="1400" b="1" dirty="0">
                <a:solidFill>
                  <a:schemeClr val="tx1">
                    <a:alpha val="80000"/>
                  </a:schemeClr>
                </a:solidFill>
                <a:hlinkClick r:id="rId3"/>
              </a:rPr>
              <a:t>列上</a:t>
            </a:r>
            <a:r>
              <a:rPr lang="en-US" altLang="zh-TW" sz="1400" b="1" dirty="0">
                <a:solidFill>
                  <a:schemeClr val="tx1">
                    <a:alpha val="80000"/>
                  </a:schemeClr>
                </a:solidFill>
                <a:hlinkClick r:id="rId3"/>
              </a:rPr>
              <a:t>12:1 - 13:34</a:t>
            </a:r>
            <a:r>
              <a:rPr lang="zh-TW" altLang="en-US" sz="1400" b="1" dirty="0">
                <a:solidFill>
                  <a:schemeClr val="tx1">
                    <a:alpha val="80000"/>
                  </a:schemeClr>
                </a:solidFill>
              </a:rPr>
              <a:t>）。</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北國為謀自治自存，便與耶路撒冷脫離關係，而開始離棄一神的信仰而接納多神的崇拜。北國的君王多是獨斷獨行的暴君；共十九位國王。</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南國猶大，雖以耶路撒冷為政教的中心，但君王以其政權取代宗教理想來統治猶大；共十二位國王。</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在這時代最突出的便是先知的興起。在以色列歷史中，其實一直都有先知的出現。梅瑟被稱為最重要的先知，撒慕爾也是先知。在以色列民當中，常有人感受到「雅威 </a:t>
            </a:r>
            <a:r>
              <a:rPr lang="en-US" sz="1400" b="1" dirty="0">
                <a:solidFill>
                  <a:schemeClr val="tx1">
                    <a:alpha val="80000"/>
                  </a:schemeClr>
                </a:solidFill>
              </a:rPr>
              <a:t>Yahweh」</a:t>
            </a:r>
            <a:r>
              <a:rPr lang="zh-TW" altLang="en-US" sz="1400" b="1" dirty="0">
                <a:solidFill>
                  <a:schemeClr val="tx1">
                    <a:alpha val="80000"/>
                  </a:schemeClr>
                </a:solidFill>
              </a:rPr>
              <a:t>上主的召喚，代上主向祂的子民發言。先知的言行影響以色列民的生活，他們勇敢地參與國家的政治活動，發表他們所要宣講的訊息，勸勉以色列民敬奉上主，勿拜邪神。</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雖然南國曾出現最大且最著名的先知，如依撒意亞</a:t>
            </a:r>
            <a:r>
              <a:rPr lang="zh-TW" altLang="en-US" sz="1400" dirty="0">
                <a:solidFill>
                  <a:schemeClr val="tx1">
                    <a:alpha val="80000"/>
                  </a:schemeClr>
                </a:solidFill>
              </a:rPr>
              <a:t>以賽亞</a:t>
            </a:r>
            <a:r>
              <a:rPr lang="en-US" altLang="zh-TW" sz="1400" b="1" dirty="0">
                <a:solidFill>
                  <a:schemeClr val="tx1">
                    <a:alpha val="80000"/>
                  </a:schemeClr>
                </a:solidFill>
              </a:rPr>
              <a:t>(</a:t>
            </a:r>
            <a:r>
              <a:rPr lang="en-US" sz="1400" b="1" dirty="0">
                <a:solidFill>
                  <a:schemeClr val="tx1">
                    <a:alpha val="80000"/>
                  </a:schemeClr>
                </a:solidFill>
              </a:rPr>
              <a:t>Isaiah)</a:t>
            </a:r>
            <a:r>
              <a:rPr lang="zh-TW" altLang="en-US" sz="1400" b="1" dirty="0">
                <a:solidFill>
                  <a:schemeClr val="tx1">
                    <a:alpha val="80000"/>
                  </a:schemeClr>
                </a:solidFill>
              </a:rPr>
              <a:t>和耶肋米亞</a:t>
            </a:r>
            <a:r>
              <a:rPr lang="zh-TW" altLang="en-US" sz="1400" dirty="0">
                <a:solidFill>
                  <a:schemeClr val="tx1">
                    <a:alpha val="80000"/>
                  </a:schemeClr>
                </a:solidFill>
              </a:rPr>
              <a:t>耶利米</a:t>
            </a:r>
            <a:r>
              <a:rPr lang="en-US" altLang="zh-TW" sz="1400" b="1" dirty="0">
                <a:solidFill>
                  <a:schemeClr val="tx1">
                    <a:alpha val="80000"/>
                  </a:schemeClr>
                </a:solidFill>
              </a:rPr>
              <a:t>(</a:t>
            </a:r>
            <a:r>
              <a:rPr lang="en-US" sz="1400" b="1" dirty="0">
                <a:solidFill>
                  <a:schemeClr val="tx1">
                    <a:alpha val="80000"/>
                  </a:schemeClr>
                </a:solidFill>
              </a:rPr>
              <a:t>Jeremiah)，</a:t>
            </a:r>
            <a:r>
              <a:rPr lang="zh-TW" altLang="en-US" sz="1400" b="1" dirty="0">
                <a:solidFill>
                  <a:schemeClr val="tx1">
                    <a:alpha val="80000"/>
                  </a:schemeClr>
                </a:solidFill>
              </a:rPr>
              <a:t>但北國卻是先知運動的發源地。著名的先知有厄里亞</a:t>
            </a:r>
            <a:r>
              <a:rPr lang="zh-TW" altLang="en-US" sz="1400" dirty="0">
                <a:solidFill>
                  <a:schemeClr val="tx1">
                    <a:alpha val="80000"/>
                  </a:schemeClr>
                </a:solidFill>
              </a:rPr>
              <a:t>以利亞</a:t>
            </a:r>
            <a:r>
              <a:rPr lang="en-US" altLang="zh-TW" sz="1400" b="1" dirty="0">
                <a:solidFill>
                  <a:schemeClr val="tx1">
                    <a:alpha val="80000"/>
                  </a:schemeClr>
                </a:solidFill>
              </a:rPr>
              <a:t>(</a:t>
            </a:r>
            <a:r>
              <a:rPr lang="en-US" sz="1400" b="1" dirty="0">
                <a:solidFill>
                  <a:schemeClr val="tx1">
                    <a:alpha val="80000"/>
                  </a:schemeClr>
                </a:solidFill>
              </a:rPr>
              <a:t>Elijah)、</a:t>
            </a:r>
            <a:r>
              <a:rPr lang="zh-TW" altLang="en-US" sz="1400" b="1" dirty="0">
                <a:solidFill>
                  <a:schemeClr val="tx1">
                    <a:alpha val="80000"/>
                  </a:schemeClr>
                </a:solidFill>
              </a:rPr>
              <a:t>厄里叟</a:t>
            </a:r>
            <a:r>
              <a:rPr lang="zh-TW" altLang="en-US" sz="1400" dirty="0">
                <a:solidFill>
                  <a:schemeClr val="tx1">
                    <a:alpha val="80000"/>
                  </a:schemeClr>
                </a:solidFill>
              </a:rPr>
              <a:t>以利沙</a:t>
            </a:r>
            <a:r>
              <a:rPr lang="en-US" altLang="zh-TW" sz="1400" b="1" dirty="0">
                <a:solidFill>
                  <a:schemeClr val="tx1">
                    <a:alpha val="80000"/>
                  </a:schemeClr>
                </a:solidFill>
              </a:rPr>
              <a:t>(</a:t>
            </a:r>
            <a:r>
              <a:rPr lang="en-US" sz="1400" b="1" dirty="0">
                <a:solidFill>
                  <a:schemeClr val="tx1">
                    <a:alpha val="80000"/>
                  </a:schemeClr>
                </a:solidFill>
              </a:rPr>
              <a:t>Elisha)、</a:t>
            </a:r>
            <a:r>
              <a:rPr lang="zh-TW" altLang="en-US" sz="1400" b="1" dirty="0">
                <a:solidFill>
                  <a:schemeClr val="tx1">
                    <a:alpha val="80000"/>
                  </a:schemeClr>
                </a:solidFill>
              </a:rPr>
              <a:t>米加雅</a:t>
            </a:r>
            <a:r>
              <a:rPr lang="zh-TW" altLang="en-US" sz="1400" dirty="0">
                <a:solidFill>
                  <a:schemeClr val="tx1">
                    <a:alpha val="80000"/>
                  </a:schemeClr>
                </a:solidFill>
              </a:rPr>
              <a:t>彌迦</a:t>
            </a:r>
            <a:r>
              <a:rPr lang="en-US" altLang="zh-TW" sz="1400" b="1" dirty="0">
                <a:solidFill>
                  <a:schemeClr val="tx1">
                    <a:alpha val="80000"/>
                  </a:schemeClr>
                </a:solidFill>
              </a:rPr>
              <a:t>(</a:t>
            </a:r>
            <a:r>
              <a:rPr lang="en-US" sz="1400" b="1" dirty="0">
                <a:solidFill>
                  <a:schemeClr val="tx1">
                    <a:alpha val="80000"/>
                  </a:schemeClr>
                </a:solidFill>
              </a:rPr>
              <a:t>Micah)、</a:t>
            </a:r>
            <a:r>
              <a:rPr lang="zh-TW" altLang="en-US" sz="1400" b="1" dirty="0">
                <a:solidFill>
                  <a:schemeClr val="tx1">
                    <a:alpha val="80000"/>
                  </a:schemeClr>
                </a:solidFill>
              </a:rPr>
              <a:t>亞毛斯</a:t>
            </a:r>
            <a:r>
              <a:rPr lang="zh-TW" altLang="en-US" sz="1400" dirty="0">
                <a:solidFill>
                  <a:schemeClr val="tx1">
                    <a:alpha val="80000"/>
                  </a:schemeClr>
                </a:solidFill>
              </a:rPr>
              <a:t>阿摩司</a:t>
            </a:r>
            <a:r>
              <a:rPr lang="en-US" altLang="zh-TW" sz="1400" b="1" dirty="0">
                <a:solidFill>
                  <a:schemeClr val="tx1">
                    <a:alpha val="80000"/>
                  </a:schemeClr>
                </a:solidFill>
              </a:rPr>
              <a:t>(</a:t>
            </a:r>
            <a:r>
              <a:rPr lang="en-US" sz="1400" b="1" dirty="0">
                <a:solidFill>
                  <a:schemeClr val="tx1">
                    <a:alpha val="80000"/>
                  </a:schemeClr>
                </a:solidFill>
              </a:rPr>
              <a:t>Amos)</a:t>
            </a:r>
            <a:r>
              <a:rPr lang="zh-TW" altLang="en-US" sz="1400" b="1" dirty="0">
                <a:solidFill>
                  <a:schemeClr val="tx1">
                    <a:alpha val="80000"/>
                  </a:schemeClr>
                </a:solidFill>
              </a:rPr>
              <a:t>和歐瑟亞</a:t>
            </a:r>
            <a:r>
              <a:rPr lang="zh-TW" altLang="en-US" sz="1400" dirty="0">
                <a:solidFill>
                  <a:schemeClr val="tx1">
                    <a:alpha val="80000"/>
                  </a:schemeClr>
                </a:solidFill>
              </a:rPr>
              <a:t>何西阿</a:t>
            </a:r>
            <a:r>
              <a:rPr lang="en-US" altLang="zh-TW" sz="1400" b="1" dirty="0">
                <a:solidFill>
                  <a:schemeClr val="tx1">
                    <a:alpha val="80000"/>
                  </a:schemeClr>
                </a:solidFill>
              </a:rPr>
              <a:t>(</a:t>
            </a:r>
            <a:r>
              <a:rPr lang="en-US" sz="1400" b="1" dirty="0">
                <a:solidFill>
                  <a:schemeClr val="tx1">
                    <a:alpha val="80000"/>
                  </a:schemeClr>
                </a:solidFill>
              </a:rPr>
              <a:t>Hosea)。</a:t>
            </a:r>
            <a:endParaRPr lang="en-US" sz="1400" dirty="0">
              <a:solidFill>
                <a:schemeClr val="tx1">
                  <a:alpha val="80000"/>
                </a:schemeClr>
              </a:solidFill>
            </a:endParaRPr>
          </a:p>
        </p:txBody>
      </p:sp>
      <p:cxnSp>
        <p:nvCxnSpPr>
          <p:cNvPr id="75" name="Straight Connector 74">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Oval 6">
            <a:hlinkClick r:id="" action="ppaction://hlinkshowjump?jump=nextslide"/>
            <a:extLst>
              <a:ext uri="{FF2B5EF4-FFF2-40B4-BE49-F238E27FC236}">
                <a16:creationId xmlns:a16="http://schemas.microsoft.com/office/drawing/2014/main" xmlns="" id="{9B95259E-AFC5-1346-B031-6142F72643D9}"/>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8" name="Oval 7">
            <a:hlinkClick r:id="" action="ppaction://hlinkshowjump?jump=firstslide"/>
            <a:extLst>
              <a:ext uri="{FF2B5EF4-FFF2-40B4-BE49-F238E27FC236}">
                <a16:creationId xmlns:a16="http://schemas.microsoft.com/office/drawing/2014/main" xmlns="" id="{75C90918-B32B-F245-9A14-F0DC4F23BBD2}"/>
              </a:ext>
            </a:extLst>
          </p:cNvPr>
          <p:cNvSpPr/>
          <p:nvPr/>
        </p:nvSpPr>
        <p:spPr>
          <a:xfrm>
            <a:off x="5173411" y="6020790"/>
            <a:ext cx="1517824" cy="711734"/>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9" name="Oval 8">
            <a:hlinkClick r:id="" action="ppaction://hlinkshowjump?jump=previousslide"/>
            <a:extLst>
              <a:ext uri="{FF2B5EF4-FFF2-40B4-BE49-F238E27FC236}">
                <a16:creationId xmlns:a16="http://schemas.microsoft.com/office/drawing/2014/main" xmlns="" id="{A27D4E49-18E3-4442-9429-35571B869AA5}"/>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3596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xmlns="" id="{DB17DA5E-7CE1-9E4F-AAFE-E47FA28E0FFA}"/>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4800" b="1" kern="1200" dirty="0">
                <a:solidFill>
                  <a:srgbClr val="FFFFFF"/>
                </a:solidFill>
                <a:latin typeface="+mj-lt"/>
                <a:ea typeface="+mj-ea"/>
                <a:cs typeface="+mj-cs"/>
              </a:rPr>
              <a:t>北國滅亡、聖殿毁滅、以民充軍、回國重建</a:t>
            </a:r>
            <a:r>
              <a:rPr lang="en-US" altLang="zh-TW" sz="4800" kern="1200" dirty="0">
                <a:solidFill>
                  <a:srgbClr val="FFFFFF"/>
                </a:solidFill>
                <a:latin typeface="+mj-lt"/>
                <a:ea typeface="+mj-ea"/>
                <a:cs typeface="+mj-cs"/>
              </a:rPr>
              <a:t/>
            </a:r>
            <a:br>
              <a:rPr lang="en-US" altLang="zh-TW"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 name="Oval 9">
            <a:hlinkClick r:id="" action="ppaction://hlinkshowjump?jump=nextslide"/>
            <a:extLst>
              <a:ext uri="{FF2B5EF4-FFF2-40B4-BE49-F238E27FC236}">
                <a16:creationId xmlns:a16="http://schemas.microsoft.com/office/drawing/2014/main" xmlns="" id="{96F750A5-E6FC-9F4B-8B93-F53D6E421142}"/>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2" name="Oval 11">
            <a:hlinkClick r:id="" action="ppaction://hlinkshowjump?jump=firstslide"/>
            <a:extLst>
              <a:ext uri="{FF2B5EF4-FFF2-40B4-BE49-F238E27FC236}">
                <a16:creationId xmlns:a16="http://schemas.microsoft.com/office/drawing/2014/main" xmlns="" id="{0A53095A-452B-A14E-B20E-57C4D153313D}"/>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4" name="Oval 13">
            <a:hlinkClick r:id="" action="ppaction://hlinkshowjump?jump=previousslide"/>
            <a:extLst>
              <a:ext uri="{FF2B5EF4-FFF2-40B4-BE49-F238E27FC236}">
                <a16:creationId xmlns:a16="http://schemas.microsoft.com/office/drawing/2014/main" xmlns="" id="{EAA88A66-B5F9-5140-A755-2A80076F175C}"/>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60979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7DB448-47FE-5541-B273-46E7AED0D714}"/>
              </a:ext>
            </a:extLst>
          </p:cNvPr>
          <p:cNvSpPr txBox="1"/>
          <p:nvPr/>
        </p:nvSpPr>
        <p:spPr>
          <a:xfrm>
            <a:off x="313876" y="880745"/>
            <a:ext cx="4208077" cy="541622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zh-TW" altLang="en-US" sz="1400" b="1" dirty="0"/>
              <a:t>北國滅亡</a:t>
            </a:r>
            <a:r>
              <a:rPr lang="en-US" altLang="zh-TW" sz="1400" b="1" dirty="0"/>
              <a:t>(</a:t>
            </a:r>
            <a:r>
              <a:rPr lang="zh-TW" altLang="en-US" sz="1400" b="1" dirty="0"/>
              <a:t>公元前</a:t>
            </a:r>
            <a:r>
              <a:rPr lang="en-US" altLang="zh-TW" sz="1400" b="1" dirty="0"/>
              <a:t>721</a:t>
            </a:r>
            <a:r>
              <a:rPr lang="zh-TW" altLang="en-US" sz="1400" b="1" dirty="0"/>
              <a:t>年－</a:t>
            </a:r>
            <a:r>
              <a:rPr lang="en-US" altLang="zh-TW" sz="1400" b="1" dirty="0"/>
              <a:t>333</a:t>
            </a:r>
            <a:r>
              <a:rPr lang="zh-TW" altLang="en-US" sz="1400" b="1" dirty="0"/>
              <a:t>年</a:t>
            </a:r>
            <a:r>
              <a:rPr lang="en-US" altLang="zh-TW" sz="1400" b="1" dirty="0"/>
              <a:t>)</a:t>
            </a:r>
            <a:br>
              <a:rPr lang="en-US" altLang="zh-TW" sz="1400" b="1" dirty="0"/>
            </a:br>
            <a:r>
              <a:rPr lang="en-US" altLang="zh-TW" sz="1400" b="1" dirty="0"/>
              <a:t/>
            </a:r>
            <a:br>
              <a:rPr lang="en-US" altLang="zh-TW" sz="1400" b="1" dirty="0"/>
            </a:br>
            <a:r>
              <a:rPr lang="zh-TW" altLang="en-US" sz="1400" b="1" dirty="0"/>
              <a:t>雅洛貝罕二世耶羅波安二世</a:t>
            </a:r>
            <a:r>
              <a:rPr lang="en-US" altLang="zh-TW" sz="1400" b="1" dirty="0"/>
              <a:t>(</a:t>
            </a:r>
            <a:r>
              <a:rPr lang="en-US" sz="1400" b="1" dirty="0"/>
              <a:t>Jeroboam II)</a:t>
            </a:r>
            <a:r>
              <a:rPr lang="zh-TW" altLang="en-US" sz="1400" b="1" dirty="0"/>
              <a:t>逝世後，以色列國的勢力便很快消失，國內不斷發生叛亂，朝代相繼傾覆，在位君王多為亂臣賊子所弒，東方亞述大帝國趁北國混亂衰弱之際，侵入國境，攻陷撒瑪黎雅</a:t>
            </a:r>
            <a:r>
              <a:rPr lang="en-US" altLang="zh-TW" sz="1400" b="1" dirty="0"/>
              <a:t>(</a:t>
            </a:r>
            <a:r>
              <a:rPr lang="en-US" sz="1400" b="1" dirty="0"/>
              <a:t>Samaria)。</a:t>
            </a:r>
            <a:r>
              <a:rPr lang="zh-TW" altLang="en-US" sz="1400" b="1" dirty="0"/>
              <a:t>以色列國敗亡於公元前</a:t>
            </a:r>
            <a:r>
              <a:rPr lang="en-US" altLang="zh-TW" sz="1400" b="1" dirty="0"/>
              <a:t>721</a:t>
            </a:r>
            <a:r>
              <a:rPr lang="zh-TW" altLang="en-US" sz="1400" b="1" dirty="0"/>
              <a:t>年，亞述人把以色列的十個支派驅逐，迫令他們四散於亞述國境內為奴，並把一些新移民徙置到撒瑪黎雅各城去（參閱 </a:t>
            </a:r>
            <a:r>
              <a:rPr lang="zh-TW" altLang="en-US" sz="1400" b="1" dirty="0">
                <a:hlinkClick r:id="rId2"/>
              </a:rPr>
              <a:t>列下</a:t>
            </a:r>
            <a:r>
              <a:rPr lang="en-US" altLang="zh-TW" sz="1400" b="1" dirty="0">
                <a:hlinkClick r:id="rId2"/>
              </a:rPr>
              <a:t>15:1 - 17: 41</a:t>
            </a:r>
            <a:r>
              <a:rPr lang="zh-TW" altLang="en-US" sz="1400" b="1" dirty="0"/>
              <a:t>）。於是，撒瑪黎雅成了外邦人混雜的城市；而耶路撒冷和撒瑪黎雅之間的不和一直延續至耶穌時代。</a:t>
            </a:r>
            <a:br>
              <a:rPr lang="zh-TW" altLang="en-US" sz="1400" b="1" dirty="0"/>
            </a:br>
            <a:r>
              <a:rPr lang="zh-TW" altLang="en-US" sz="1400" b="1" dirty="0"/>
              <a:t/>
            </a:r>
            <a:br>
              <a:rPr lang="zh-TW" altLang="en-US" sz="1400" b="1" dirty="0"/>
            </a:br>
            <a:r>
              <a:rPr lang="zh-TW" altLang="en-US" sz="1400" b="1" dirty="0"/>
              <a:t>南方帝國猶大國的兩個主要支派是猶大支派和本雅明</a:t>
            </a:r>
            <a:r>
              <a:rPr lang="en-US" altLang="zh-TW" sz="1400" b="1" dirty="0"/>
              <a:t>(</a:t>
            </a:r>
            <a:r>
              <a:rPr lang="en-US" sz="1400" b="1" dirty="0"/>
              <a:t>Benjamin)</a:t>
            </a:r>
            <a:r>
              <a:rPr lang="zh-TW" altLang="en-US" sz="1400" b="1" dirty="0"/>
              <a:t>支派，還有許多來自肋未</a:t>
            </a:r>
            <a:r>
              <a:rPr lang="en-US" altLang="zh-TW" sz="1400" b="1" dirty="0"/>
              <a:t>(</a:t>
            </a:r>
            <a:r>
              <a:rPr lang="en-US" sz="1400" b="1" dirty="0"/>
              <a:t>Levi)</a:t>
            </a:r>
            <a:r>
              <a:rPr lang="zh-TW" altLang="en-US" sz="1400" b="1" dirty="0"/>
              <a:t>支派的肋未人，他們在耶路撒冷聖殿服務；此外，亦有一些為逃避亞述人侵略而從北方走來南方尋求庇護的以色列人。雖是如此，猶大支派（達味王的後裔）仍是南方帝國的支柱。將要來臨的默西亞將是來自達味家族。</a:t>
            </a:r>
            <a:br>
              <a:rPr lang="zh-TW" altLang="en-US" sz="1400" b="1" dirty="0"/>
            </a:br>
            <a:r>
              <a:rPr lang="zh-TW" altLang="en-US" sz="1400" b="1" dirty="0"/>
              <a:t/>
            </a:r>
            <a:br>
              <a:rPr lang="zh-TW" altLang="en-US" sz="1400" b="1" dirty="0"/>
            </a:br>
            <a:r>
              <a:rPr lang="zh-TW" altLang="en-US" sz="1400" b="1" dirty="0"/>
              <a:t>北方各支派沒落以後，猶大國肩負著非常重要的使命：天主與以色列十二支派所訂立的盟約及所應許的一切事情都落在猶大國身上，由她來完成。</a:t>
            </a:r>
            <a:br>
              <a:rPr lang="zh-TW" altLang="en-US" sz="1400" b="1" dirty="0"/>
            </a:br>
            <a:r>
              <a:rPr lang="en-US" altLang="zh-TW" sz="1000" dirty="0"/>
              <a:t/>
            </a:r>
            <a:br>
              <a:rPr lang="en-US" altLang="zh-TW" sz="1000" dirty="0"/>
            </a:br>
            <a:endParaRPr lang="en-US" sz="1000" dirty="0"/>
          </a:p>
        </p:txBody>
      </p:sp>
      <p:sp>
        <p:nvSpPr>
          <p:cNvPr id="8196" name="Rectangle 134">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hrist">
            <a:extLst>
              <a:ext uri="{FF2B5EF4-FFF2-40B4-BE49-F238E27FC236}">
                <a16:creationId xmlns:a16="http://schemas.microsoft.com/office/drawing/2014/main" xmlns="" id="{5E8948F9-FC8E-6F4A-8C20-68CF223951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95" r="2" b="7530"/>
          <a:stretch/>
        </p:blipFill>
        <p:spPr bwMode="auto">
          <a:xfrm>
            <a:off x="6078992" y="807593"/>
            <a:ext cx="4673071"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A97EF03-E65B-DA4C-98EC-91EA8F13931B}"/>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dirty="0">
              <a:latin typeface="+mj-lt"/>
              <a:ea typeface="+mj-ea"/>
              <a:cs typeface="+mj-cs"/>
            </a:endParaRPr>
          </a:p>
        </p:txBody>
      </p:sp>
      <p:sp>
        <p:nvSpPr>
          <p:cNvPr id="17" name="Oval 16">
            <a:hlinkClick r:id="" action="ppaction://hlinkshowjump?jump=nextslide"/>
            <a:extLst>
              <a:ext uri="{FF2B5EF4-FFF2-40B4-BE49-F238E27FC236}">
                <a16:creationId xmlns:a16="http://schemas.microsoft.com/office/drawing/2014/main" xmlns="" id="{70D8B41B-AE11-5E42-BD88-D05D09683B70}"/>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8" name="Oval 17">
            <a:hlinkClick r:id="" action="ppaction://hlinkshowjump?jump=firstslide"/>
            <a:extLst>
              <a:ext uri="{FF2B5EF4-FFF2-40B4-BE49-F238E27FC236}">
                <a16:creationId xmlns:a16="http://schemas.microsoft.com/office/drawing/2014/main" xmlns="" id="{5E237B9F-80AC-8B4E-A5B0-33364550CF96}"/>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9" name="Oval 18">
            <a:hlinkClick r:id="" action="ppaction://hlinkshowjump?jump=previousslide"/>
            <a:extLst>
              <a:ext uri="{FF2B5EF4-FFF2-40B4-BE49-F238E27FC236}">
                <a16:creationId xmlns:a16="http://schemas.microsoft.com/office/drawing/2014/main" xmlns="" id="{B3E391DF-7168-5245-9D41-4748577A9AE0}"/>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62040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26D4D9-364A-D64F-9BC5-83B98DA4D75B}"/>
              </a:ext>
            </a:extLst>
          </p:cNvPr>
          <p:cNvSpPr txBox="1"/>
          <p:nvPr/>
        </p:nvSpPr>
        <p:spPr>
          <a:xfrm>
            <a:off x="5080934" y="716478"/>
            <a:ext cx="6586489"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zh-TW" altLang="en-US" sz="1400" b="1" dirty="0"/>
              <a:t>聖殿毁滅、充軍</a:t>
            </a:r>
            <a:r>
              <a:rPr lang="en-US" altLang="zh-TW" sz="1400" b="1" dirty="0"/>
              <a:t>(</a:t>
            </a:r>
            <a:r>
              <a:rPr lang="zh-TW" altLang="en-US" sz="1400" b="1" dirty="0"/>
              <a:t>公元前</a:t>
            </a:r>
            <a:r>
              <a:rPr lang="en-US" altLang="zh-TW" sz="1400" b="1" dirty="0"/>
              <a:t>587</a:t>
            </a:r>
            <a:r>
              <a:rPr lang="zh-TW" altLang="en-US" sz="1400" b="1" dirty="0"/>
              <a:t>年</a:t>
            </a:r>
            <a:r>
              <a:rPr lang="en-US" altLang="zh-TW" sz="1400" b="1" dirty="0"/>
              <a:t>)</a:t>
            </a:r>
            <a:r>
              <a:rPr lang="en-US" altLang="zh-TW" sz="1400" dirty="0"/>
              <a:t/>
            </a:r>
            <a:br>
              <a:rPr lang="en-US" altLang="zh-TW" sz="1400" dirty="0"/>
            </a:br>
            <a:r>
              <a:rPr lang="en-US" altLang="zh-TW" sz="1400" dirty="0"/>
              <a:t/>
            </a:r>
            <a:br>
              <a:rPr lang="en-US" altLang="zh-TW" sz="1400" dirty="0"/>
            </a:br>
            <a:r>
              <a:rPr lang="zh-TW" altLang="en-US" sz="1400" b="1" dirty="0"/>
              <a:t>巴比倫王拿步高</a:t>
            </a:r>
            <a:r>
              <a:rPr lang="en-US" altLang="zh-TW" sz="1400" b="1" dirty="0"/>
              <a:t>(</a:t>
            </a:r>
            <a:r>
              <a:rPr lang="en-US" sz="1400" b="1" dirty="0"/>
              <a:t>Nabucco)</a:t>
            </a:r>
            <a:r>
              <a:rPr lang="zh-TW" altLang="en-US" sz="1400" b="1" dirty="0"/>
              <a:t>多次圍攻，終攻進耶路撒冷，大肆破壞，並把聖殿燒燬，猶大國終於公元前</a:t>
            </a:r>
            <a:r>
              <a:rPr lang="en-US" altLang="zh-TW" sz="1400" b="1" dirty="0"/>
              <a:t>587</a:t>
            </a:r>
            <a:r>
              <a:rPr lang="zh-TW" altLang="en-US" sz="1400" b="1" dirty="0"/>
              <a:t>年滅亡，所有猶太人被充軍到巴比倫去（參閱 </a:t>
            </a:r>
            <a:r>
              <a:rPr lang="zh-TW" altLang="en-US" sz="1400" b="1" dirty="0">
                <a:hlinkClick r:id="rId2"/>
              </a:rPr>
              <a:t>列下</a:t>
            </a:r>
            <a:r>
              <a:rPr lang="en-US" altLang="zh-TW" sz="1400" b="1" dirty="0">
                <a:hlinkClick r:id="rId2"/>
              </a:rPr>
              <a:t>24:1-25</a:t>
            </a:r>
            <a:r>
              <a:rPr lang="zh-TW" altLang="en-US" sz="1400" b="1" dirty="0">
                <a:hlinkClick r:id="rId2"/>
              </a:rPr>
              <a:t>：</a:t>
            </a:r>
            <a:r>
              <a:rPr lang="en-US" altLang="zh-TW" sz="1400" b="1" dirty="0">
                <a:hlinkClick r:id="rId2"/>
              </a:rPr>
              <a:t>20</a:t>
            </a:r>
            <a:r>
              <a:rPr lang="zh-TW" altLang="en-US" sz="1400" b="1" dirty="0"/>
              <a:t>）。</a:t>
            </a:r>
            <a:r>
              <a:rPr lang="en-US" altLang="zh-TW" sz="1400" dirty="0"/>
              <a:t/>
            </a:r>
            <a:br>
              <a:rPr lang="en-US" altLang="zh-TW" sz="1400" dirty="0"/>
            </a:br>
            <a:r>
              <a:rPr lang="en-US" altLang="zh-TW" sz="1400" dirty="0"/>
              <a:t/>
            </a:r>
            <a:br>
              <a:rPr lang="en-US" altLang="zh-TW" sz="1400" dirty="0"/>
            </a:br>
            <a:r>
              <a:rPr lang="zh-TW" altLang="en-US" sz="1400" b="1" dirty="0"/>
              <a:t>當時的耶肋米亞先知雖然認定以色列民被充軍到巴比倫是他們對上主不忠的懲罰，他仍鼓勵這些流放的人民要為未來堅持生活下去。他確信上主會轉變他們的命運：從上主驅逐他們所至的各國各地召集他們，領他們回到自己的地方去。（參閱 </a:t>
            </a:r>
            <a:r>
              <a:rPr lang="zh-TW" altLang="en-US" sz="1400" b="1" dirty="0">
                <a:hlinkClick r:id="rId3"/>
              </a:rPr>
              <a:t>耶</a:t>
            </a:r>
            <a:r>
              <a:rPr lang="en-US" altLang="zh-TW" sz="1400" b="1" dirty="0">
                <a:hlinkClick r:id="rId3"/>
              </a:rPr>
              <a:t>29</a:t>
            </a:r>
            <a:r>
              <a:rPr lang="zh-TW" altLang="en-US" sz="1400" b="1" dirty="0">
                <a:hlinkClick r:id="rId3"/>
              </a:rPr>
              <a:t>：</a:t>
            </a:r>
            <a:r>
              <a:rPr lang="en-US" altLang="zh-TW" sz="1400" b="1" dirty="0">
                <a:hlinkClick r:id="rId3"/>
              </a:rPr>
              <a:t>14</a:t>
            </a:r>
            <a:r>
              <a:rPr lang="zh-TW" altLang="en-US" sz="1400" b="1" dirty="0"/>
              <a:t>）</a:t>
            </a:r>
            <a:r>
              <a:rPr lang="en-US" altLang="zh-TW" sz="1400" dirty="0"/>
              <a:t/>
            </a:r>
            <a:br>
              <a:rPr lang="en-US" altLang="zh-TW" sz="1400" dirty="0"/>
            </a:br>
            <a:r>
              <a:rPr lang="en-US" altLang="zh-TW" sz="1400" dirty="0"/>
              <a:t/>
            </a:r>
            <a:br>
              <a:rPr lang="en-US" altLang="zh-TW" sz="1400" dirty="0"/>
            </a:br>
            <a:r>
              <a:rPr lang="zh-TW" altLang="en-US" sz="1400" b="1" dirty="0"/>
              <a:t>厄則克耳</a:t>
            </a:r>
            <a:r>
              <a:rPr lang="en-US" altLang="zh-TW" sz="1400" b="1" dirty="0"/>
              <a:t>(</a:t>
            </a:r>
            <a:r>
              <a:rPr lang="en-US" sz="1400" b="1" dirty="0" err="1"/>
              <a:t>Ezechiel</a:t>
            </a:r>
            <a:r>
              <a:rPr lang="en-US" sz="1400" b="1" dirty="0"/>
              <a:t>)</a:t>
            </a:r>
            <a:r>
              <a:rPr lang="zh-TW" altLang="en-US" sz="1400" b="1" dirty="0"/>
              <a:t>先知亦給予在巴比倫的遺民希望，他宣告上主的計劃：上主要聚集衪的人民，把他們領回耶路撒冷去。上主首先派遣聖神進入罪人心內，然後罪人才得以悔改皈依。「我要將我的神賜與你們五內，使你們遵行我的規律，恪守我的誡命，且一一實行。 如此，你們要居住在我賜給你們祖先的地方；你們要作我的百姓，我作你們的天主。」 （ </a:t>
            </a:r>
            <a:r>
              <a:rPr lang="zh-TW" altLang="en-US" sz="1400" b="1" dirty="0">
                <a:hlinkClick r:id="rId4"/>
              </a:rPr>
              <a:t>則</a:t>
            </a:r>
            <a:r>
              <a:rPr lang="en-US" altLang="zh-TW" sz="1400" b="1" dirty="0">
                <a:hlinkClick r:id="rId4"/>
              </a:rPr>
              <a:t>36</a:t>
            </a:r>
            <a:r>
              <a:rPr lang="zh-TW" altLang="en-US" sz="1400" b="1" dirty="0">
                <a:hlinkClick r:id="rId4"/>
              </a:rPr>
              <a:t>：</a:t>
            </a:r>
            <a:r>
              <a:rPr lang="en-US" altLang="zh-TW" sz="1400" b="1" dirty="0">
                <a:hlinkClick r:id="rId4"/>
              </a:rPr>
              <a:t>27-28</a:t>
            </a:r>
            <a:r>
              <a:rPr lang="zh-TW" altLang="en-US" sz="1400" b="1" dirty="0"/>
              <a:t>）他還不斷預言以色列民族的復興，宣示救恩的來臨（參閱 </a:t>
            </a:r>
            <a:r>
              <a:rPr lang="zh-TW" altLang="en-US" sz="1400" b="1" dirty="0">
                <a:hlinkClick r:id="rId4"/>
              </a:rPr>
              <a:t>則</a:t>
            </a:r>
            <a:r>
              <a:rPr lang="en-US" altLang="zh-TW" sz="1400" b="1" dirty="0">
                <a:hlinkClick r:id="rId4"/>
              </a:rPr>
              <a:t>36</a:t>
            </a:r>
            <a:r>
              <a:rPr lang="zh-TW" altLang="en-US" sz="1400" b="1" dirty="0">
                <a:hlinkClick r:id="rId4"/>
              </a:rPr>
              <a:t>：</a:t>
            </a:r>
            <a:r>
              <a:rPr lang="en-US" altLang="zh-TW" sz="1400" b="1" dirty="0">
                <a:hlinkClick r:id="rId4"/>
              </a:rPr>
              <a:t>33-38</a:t>
            </a:r>
            <a:r>
              <a:rPr lang="zh-TW" altLang="en-US" sz="1400" b="1" dirty="0"/>
              <a:t>）。依撒意亞先知著名的「上主僕人」詩歌更預示了基督的形象（參閱 </a:t>
            </a:r>
            <a:r>
              <a:rPr lang="zh-TW" altLang="en-US" sz="1400" b="1" dirty="0">
                <a:hlinkClick r:id="rId5"/>
              </a:rPr>
              <a:t>依</a:t>
            </a:r>
            <a:r>
              <a:rPr lang="en-US" altLang="zh-TW" sz="1400" b="1" dirty="0">
                <a:hlinkClick r:id="rId5"/>
              </a:rPr>
              <a:t>42:1-9</a:t>
            </a:r>
            <a:r>
              <a:rPr lang="zh-TW" altLang="en-US" sz="1400" b="1" dirty="0"/>
              <a:t>， </a:t>
            </a:r>
            <a:r>
              <a:rPr lang="zh-TW" altLang="en-US" sz="1400" b="1" dirty="0">
                <a:hlinkClick r:id="rId6"/>
              </a:rPr>
              <a:t>依</a:t>
            </a:r>
            <a:r>
              <a:rPr lang="en-US" altLang="zh-TW" sz="1400" b="1" dirty="0">
                <a:hlinkClick r:id="rId6"/>
              </a:rPr>
              <a:t>52:13 - 53:12</a:t>
            </a:r>
            <a:r>
              <a:rPr lang="en-US" altLang="zh-TW" sz="1400" b="1" dirty="0"/>
              <a:t>﹚</a:t>
            </a:r>
            <a:r>
              <a:rPr lang="zh-TW" altLang="en-US" sz="1400" b="1" dirty="0"/>
              <a:t>。</a:t>
            </a:r>
            <a:r>
              <a:rPr lang="en-US" altLang="zh-TW" sz="1400" dirty="0"/>
              <a:t/>
            </a:r>
            <a:br>
              <a:rPr lang="en-US" altLang="zh-TW" sz="1400" dirty="0"/>
            </a:br>
            <a:r>
              <a:rPr lang="en-US" altLang="zh-TW" sz="1400" dirty="0"/>
              <a:t/>
            </a:r>
            <a:br>
              <a:rPr lang="en-US" altLang="zh-TW" sz="1400" dirty="0"/>
            </a:br>
            <a:r>
              <a:rPr lang="zh-TW" altLang="en-US" sz="1400" b="1" dirty="0"/>
              <a:t>猶太人在巴比倫的另一大轉變就是語言。在他們充軍之地是採用阿拉美語</a:t>
            </a:r>
            <a:r>
              <a:rPr lang="en-US" altLang="zh-TW" sz="1400" b="1" dirty="0"/>
              <a:t>(</a:t>
            </a:r>
            <a:r>
              <a:rPr lang="en-US" sz="1400" b="1" dirty="0"/>
              <a:t>Aramaic)</a:t>
            </a:r>
            <a:r>
              <a:rPr lang="zh-TW" altLang="en-US" sz="1400" b="1" dirty="0"/>
              <a:t>的，因此，第二代的以色列遺民已習慣用阿拉美語，而不是希伯來文了。於是，他們需要「經師」（懂得希伯來文的導師）來為說阿拉美語的猶太人解釋梅瑟五書「托辣</a:t>
            </a:r>
            <a:r>
              <a:rPr lang="en-US" sz="1400" b="1" dirty="0"/>
              <a:t>Torah」。</a:t>
            </a:r>
            <a:r>
              <a:rPr lang="zh-TW" altLang="en-US" sz="1400" b="1" dirty="0"/>
              <a:t>耶穌都是說阿拉美語的。</a:t>
            </a:r>
            <a:r>
              <a:rPr lang="en-US" altLang="zh-TW" sz="1400" dirty="0"/>
              <a:t/>
            </a:r>
            <a:br>
              <a:rPr lang="en-US" altLang="zh-TW" sz="1400" dirty="0"/>
            </a:br>
            <a:r>
              <a:rPr lang="en-US" altLang="zh-TW" sz="1400" dirty="0"/>
              <a:t/>
            </a:r>
            <a:br>
              <a:rPr lang="en-US" altLang="zh-TW" sz="1400" dirty="0"/>
            </a:br>
            <a:r>
              <a:rPr lang="zh-TW" altLang="en-US" sz="1400" b="1" dirty="0"/>
              <a:t>耶路撒冷聖殿被毀，他們已沒有一個聚集敬拜上主的中心地；於是，他們便建設會堂（</a:t>
            </a:r>
            <a:r>
              <a:rPr lang="en-US" sz="1400" b="1" dirty="0"/>
              <a:t>synagogue）</a:t>
            </a:r>
            <a:r>
              <a:rPr lang="zh-TW" altLang="en-US" sz="1400" b="1" dirty="0"/>
              <a:t>作為地區團體在安息日時聚集，誦讀梅瑟五書及敬拜上主的地方。會堂制度從此而起。</a:t>
            </a:r>
            <a:endParaRPr lang="en-US" sz="1400" dirty="0"/>
          </a:p>
        </p:txBody>
      </p:sp>
      <p:pic>
        <p:nvPicPr>
          <p:cNvPr id="9218" name="Picture 2" descr="Christ">
            <a:extLst>
              <a:ext uri="{FF2B5EF4-FFF2-40B4-BE49-F238E27FC236}">
                <a16:creationId xmlns:a16="http://schemas.microsoft.com/office/drawing/2014/main" xmlns="" id="{18DA5014-4C64-A348-BF44-A969D1D6C1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 b="753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E0765C"/>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38251436-C645-244B-B674-E1DE6EF058F8}"/>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2901B056-495A-594B-9DB0-EE798EA1C720}"/>
              </a:ext>
            </a:extLst>
          </p:cNvPr>
          <p:cNvSpPr/>
          <p:nvPr/>
        </p:nvSpPr>
        <p:spPr>
          <a:xfrm>
            <a:off x="5173411" y="6008914"/>
            <a:ext cx="1583650" cy="72361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66C46244-0B89-E44D-8047-EAEDBB9C3C0F}"/>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407994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B24839-1135-BB4C-BFC2-619050AC10D6}"/>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zh-TW" altLang="en-US" sz="1900" b="1"/>
              <a:t>回國重建</a:t>
            </a:r>
            <a:r>
              <a:rPr lang="en-US" altLang="zh-TW" sz="1900" b="1"/>
              <a:t>(</a:t>
            </a:r>
            <a:r>
              <a:rPr lang="zh-TW" altLang="en-US" sz="1900" b="1"/>
              <a:t>公元前</a:t>
            </a:r>
            <a:r>
              <a:rPr lang="en-US" altLang="zh-TW" sz="1900" b="1"/>
              <a:t>538</a:t>
            </a:r>
            <a:r>
              <a:rPr lang="zh-TW" altLang="en-US" sz="1900" b="1"/>
              <a:t>年－</a:t>
            </a:r>
            <a:r>
              <a:rPr lang="en-US" altLang="zh-TW" sz="1900" b="1"/>
              <a:t>333</a:t>
            </a:r>
            <a:r>
              <a:rPr lang="zh-TW" altLang="en-US" sz="1900" b="1"/>
              <a:t>年</a:t>
            </a:r>
            <a:r>
              <a:rPr lang="en-US" altLang="zh-TW" sz="1900" b="1"/>
              <a:t>)</a:t>
            </a:r>
            <a:r>
              <a:rPr lang="en-US" altLang="zh-TW" sz="1900"/>
              <a:t/>
            </a:r>
            <a:br>
              <a:rPr lang="en-US" altLang="zh-TW" sz="1900"/>
            </a:br>
            <a:r>
              <a:rPr lang="en-US" altLang="zh-TW" sz="1900"/>
              <a:t/>
            </a:r>
            <a:br>
              <a:rPr lang="en-US" altLang="zh-TW" sz="1900"/>
            </a:br>
            <a:r>
              <a:rPr lang="en-US" altLang="zh-TW" sz="1900"/>
              <a:t/>
            </a:r>
            <a:br>
              <a:rPr lang="en-US" altLang="zh-TW" sz="1900"/>
            </a:br>
            <a:r>
              <a:rPr lang="zh-TW" altLang="en-US" sz="1900" b="1"/>
              <a:t>公元前</a:t>
            </a:r>
            <a:r>
              <a:rPr lang="en-US" altLang="zh-TW" sz="1900" b="1"/>
              <a:t>539</a:t>
            </a:r>
            <a:r>
              <a:rPr lang="zh-TW" altLang="en-US" sz="1900" b="1"/>
              <a:t>年，波斯國創立者居魯士二世擊敗巴比倫，成為當時唯一的統治者。這位外邦人竟頒發諭令准許猶太人回國。「波斯王居魯士這樣說：上天的神</a:t>
            </a:r>
            <a:r>
              <a:rPr lang="en-US" altLang="zh-TW" sz="1900" b="1"/>
              <a:t>『</a:t>
            </a:r>
            <a:r>
              <a:rPr lang="zh-TW" altLang="en-US" sz="1900" b="1"/>
              <a:t>雅威</a:t>
            </a:r>
            <a:r>
              <a:rPr lang="en-US" altLang="zh-TW" sz="1900" b="1"/>
              <a:t>』</a:t>
            </a:r>
            <a:r>
              <a:rPr lang="zh-TW" altLang="en-US" sz="1900" b="1"/>
              <a:t>，將地上萬國交給了我，囑咐我在猶大的耶路撒冷，為他建築一座殿宇。」</a:t>
            </a:r>
            <a:r>
              <a:rPr lang="en-US" altLang="zh-TW" sz="1900" b="1"/>
              <a:t>﹙ </a:t>
            </a:r>
            <a:r>
              <a:rPr lang="zh-TW" altLang="en-US" sz="1900" b="1">
                <a:hlinkClick r:id="rId2"/>
              </a:rPr>
              <a:t>厄上</a:t>
            </a:r>
            <a:r>
              <a:rPr lang="en-US" altLang="zh-TW" sz="1900" b="1">
                <a:hlinkClick r:id="rId2"/>
              </a:rPr>
              <a:t>1</a:t>
            </a:r>
            <a:r>
              <a:rPr lang="zh-TW" altLang="en-US" sz="1900" b="1">
                <a:hlinkClick r:id="rId2"/>
              </a:rPr>
              <a:t>：</a:t>
            </a:r>
            <a:r>
              <a:rPr lang="en-US" altLang="zh-TW" sz="1900" b="1">
                <a:hlinkClick r:id="rId2"/>
              </a:rPr>
              <a:t>2</a:t>
            </a:r>
            <a:r>
              <a:rPr lang="en-US" altLang="zh-TW" sz="1900" b="1"/>
              <a:t>﹚</a:t>
            </a:r>
            <a:r>
              <a:rPr lang="en-US" altLang="zh-TW" sz="1900"/>
              <a:t/>
            </a:r>
            <a:br>
              <a:rPr lang="en-US" altLang="zh-TW" sz="1900"/>
            </a:br>
            <a:r>
              <a:rPr lang="en-US" altLang="zh-TW" sz="1900"/>
              <a:t/>
            </a:r>
            <a:br>
              <a:rPr lang="en-US" altLang="zh-TW" sz="1900"/>
            </a:br>
            <a:r>
              <a:rPr lang="zh-TW" altLang="en-US" sz="1900" b="1"/>
              <a:t>於是，回耶路撒冷的猶太人都以重建聖殿為己任。由於建聖殿之事引起與撒瑪黎雅人的衝突，再加上當時連年失收，重建聖殿的熱誠頓時減弱；但經「第三依撒意亞」的鼓勵及外邦人的歸化，重燃了建殿的心火；加上當時先知及後期先知的催促，聖殿才得以建成（參閱 </a:t>
            </a:r>
            <a:r>
              <a:rPr lang="zh-TW" altLang="en-US" sz="1900" b="1">
                <a:hlinkClick r:id="rId2"/>
              </a:rPr>
              <a:t>厄上</a:t>
            </a:r>
            <a:r>
              <a:rPr lang="en-US" altLang="zh-TW" sz="1900" b="1">
                <a:hlinkClick r:id="rId2"/>
              </a:rPr>
              <a:t>1:1 - 6:22</a:t>
            </a:r>
            <a:r>
              <a:rPr lang="zh-TW" altLang="en-US" sz="1900" b="1"/>
              <a:t>）。</a:t>
            </a:r>
            <a:endParaRPr lang="en-US" sz="1900"/>
          </a:p>
        </p:txBody>
      </p:sp>
      <p:pic>
        <p:nvPicPr>
          <p:cNvPr id="10242" name="Picture 2" descr="Christ">
            <a:extLst>
              <a:ext uri="{FF2B5EF4-FFF2-40B4-BE49-F238E27FC236}">
                <a16:creationId xmlns:a16="http://schemas.microsoft.com/office/drawing/2014/main" xmlns="" id="{4549D273-F4FC-2F4E-865C-15B7E70533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23" r="-1" b="834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794851A0-5EE3-FA4B-AD13-136C9E240E35}"/>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A8E7B41C-D4C7-9F41-93A4-E4D746BE1B4E}"/>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097F895C-D951-614F-8F48-56534A2AA095}"/>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17700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xmlns="" id="{1CD362AD-B9A6-614A-990C-2B9B0D063E7B}"/>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5600" b="1" kern="1200" dirty="0">
                <a:solidFill>
                  <a:srgbClr val="FFFFFF"/>
                </a:solidFill>
                <a:latin typeface="+mj-lt"/>
                <a:ea typeface="+mj-ea"/>
                <a:cs typeface="+mj-cs"/>
              </a:rPr>
              <a:t>被希臘文化統治</a:t>
            </a:r>
            <a:endParaRPr lang="en-US" sz="5600" kern="1200" dirty="0">
              <a:solidFill>
                <a:srgbClr val="FFFFFF"/>
              </a:solidFill>
              <a:latin typeface="+mj-lt"/>
              <a:ea typeface="+mj-ea"/>
              <a:cs typeface="+mj-cs"/>
            </a:endParaRPr>
          </a:p>
        </p:txBody>
      </p:sp>
      <p:sp>
        <p:nvSpPr>
          <p:cNvPr id="9"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8" name="Oval 7">
            <a:hlinkClick r:id="" action="ppaction://hlinkshowjump?jump=nextslide"/>
            <a:extLst>
              <a:ext uri="{FF2B5EF4-FFF2-40B4-BE49-F238E27FC236}">
                <a16:creationId xmlns:a16="http://schemas.microsoft.com/office/drawing/2014/main" xmlns="" id="{6B0B0D5C-3994-8F4C-BBA9-A0A3B936B165}"/>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0" name="Oval 9">
            <a:hlinkClick r:id="" action="ppaction://hlinkshowjump?jump=firstslide"/>
            <a:extLst>
              <a:ext uri="{FF2B5EF4-FFF2-40B4-BE49-F238E27FC236}">
                <a16:creationId xmlns:a16="http://schemas.microsoft.com/office/drawing/2014/main" xmlns="" id="{97E1645F-CD5A-3944-9139-D0704AB38527}"/>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2" name="Oval 11">
            <a:hlinkClick r:id="" action="ppaction://hlinkshowjump?jump=previousslide"/>
            <a:extLst>
              <a:ext uri="{FF2B5EF4-FFF2-40B4-BE49-F238E27FC236}">
                <a16:creationId xmlns:a16="http://schemas.microsoft.com/office/drawing/2014/main" xmlns="" id="{8A73E7F7-5D2C-9F40-9D47-8ADAB3B2FA6A}"/>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92354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ACF2DAE-CF01-044A-BBFF-F943106A4616}"/>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zh-TW" altLang="en-US" sz="1500" b="1"/>
              <a:t>征服了許多民族的波斯帝國，由於連年內亂而逐漸衰微。乘機崛起的亞歷山大</a:t>
            </a:r>
            <a:r>
              <a:rPr lang="en-US" sz="1500" b="1"/>
              <a:t>Alexander the Great</a:t>
            </a:r>
            <a:r>
              <a:rPr lang="zh-TW" altLang="en-US" sz="1500" b="1"/>
              <a:t>大帝，輕易擊敗波斯帝國，並於公元前</a:t>
            </a:r>
            <a:r>
              <a:rPr lang="en-US" altLang="zh-TW" sz="1500" b="1"/>
              <a:t>331</a:t>
            </a:r>
            <a:r>
              <a:rPr lang="zh-TW" altLang="en-US" sz="1500" b="1"/>
              <a:t>年建立希臘帝國（ </a:t>
            </a:r>
            <a:r>
              <a:rPr lang="zh-TW" altLang="en-US" sz="1500" b="1">
                <a:hlinkClick r:id="rId2"/>
              </a:rPr>
              <a:t>加上</a:t>
            </a:r>
            <a:r>
              <a:rPr lang="en-US" altLang="zh-TW" sz="1500" b="1">
                <a:hlinkClick r:id="rId2"/>
              </a:rPr>
              <a:t>1:1 - 4</a:t>
            </a:r>
            <a:r>
              <a:rPr lang="zh-TW" altLang="en-US" sz="1500" b="1"/>
              <a:t>）。這位雄才大略的年輕君王竟在短短十三年內，征服了近東各國和埃及。他的理想是把古代東方和希臘的文化藝術冶為一爐，令人類只有一個文化。他為實現這理想，在遠征所經之地，必留下希臘文化，竭力將希臘的文武制度，以及語言風俗，播在被征服的民族當中。因此，猶太民族也受了這外教文化的影響，使他們的宗教遭受巨大的考驗和危險；這危險在亞歷山大逝世後不久即顯露無遺。</a:t>
            </a:r>
            <a:r>
              <a:rPr lang="en-US" altLang="zh-TW" sz="1500"/>
              <a:t/>
            </a:r>
            <a:br>
              <a:rPr lang="en-US" altLang="zh-TW" sz="1500"/>
            </a:br>
            <a:r>
              <a:rPr lang="en-US" altLang="zh-TW" sz="1500"/>
              <a:t/>
            </a:r>
            <a:br>
              <a:rPr lang="en-US" altLang="zh-TW" sz="1500"/>
            </a:br>
            <a:r>
              <a:rPr lang="zh-TW" altLang="en-US" sz="1500" b="1"/>
              <a:t>亞歷山大大帝逝世以後，由於四位大將都想獨攬帝國大權，各不相讓，以致彼此大動干戈。結果，希臘帝國便四分五裂，諸大將各據一方（ </a:t>
            </a:r>
            <a:r>
              <a:rPr lang="zh-TW" altLang="en-US" sz="1500" b="1">
                <a:hlinkClick r:id="rId2"/>
              </a:rPr>
              <a:t>加上</a:t>
            </a:r>
            <a:r>
              <a:rPr lang="en-US" altLang="zh-TW" sz="1500" b="1">
                <a:hlinkClick r:id="rId2"/>
              </a:rPr>
              <a:t>1:7-9</a:t>
            </a:r>
            <a:r>
              <a:rPr lang="zh-TW" altLang="en-US" sz="1500" b="1"/>
              <a:t>）。猶太地區首先被統治埃及的仆肋米</a:t>
            </a:r>
            <a:r>
              <a:rPr lang="en-US" altLang="zh-TW" sz="1500" b="1"/>
              <a:t>(</a:t>
            </a:r>
            <a:r>
              <a:rPr lang="en-US" sz="1500" b="1"/>
              <a:t>Ptolemy)</a:t>
            </a:r>
            <a:r>
              <a:rPr lang="zh-TW" altLang="en-US" sz="1500" b="1"/>
              <a:t>王朝管理。後來（公元前</a:t>
            </a:r>
            <a:r>
              <a:rPr lang="en-US" altLang="zh-TW" sz="1500" b="1"/>
              <a:t>200</a:t>
            </a:r>
            <a:r>
              <a:rPr lang="zh-TW" altLang="en-US" sz="1500" b="1"/>
              <a:t>年）又被統治敍利亞的色婁苛</a:t>
            </a:r>
            <a:r>
              <a:rPr lang="en-US" altLang="zh-TW" sz="1500" b="1"/>
              <a:t>(</a:t>
            </a:r>
            <a:r>
              <a:rPr lang="en-US" sz="1500" b="1"/>
              <a:t>Seleucus) </a:t>
            </a:r>
            <a:r>
              <a:rPr lang="zh-TW" altLang="en-US" sz="1500" b="1"/>
              <a:t>王朝管理。敍利亞諸王都竭力使猶太民族希臘化；但猶太民族為維護自己的宗教信仰和法律，奮起反抗一切外教的風俗而不惜捨身殉道，這就是瑪加伯</a:t>
            </a:r>
            <a:r>
              <a:rPr lang="en-US" altLang="zh-TW" sz="1500" b="1"/>
              <a:t>(</a:t>
            </a:r>
            <a:r>
              <a:rPr lang="en-US" sz="1500" b="1"/>
              <a:t>Maccabaeus)</a:t>
            </a:r>
            <a:r>
              <a:rPr lang="zh-TW" altLang="en-US" sz="1500" b="1"/>
              <a:t>英勇護教的革命戰爭（公元前</a:t>
            </a:r>
            <a:r>
              <a:rPr lang="en-US" altLang="zh-TW" sz="1500" b="1"/>
              <a:t>167</a:t>
            </a:r>
            <a:r>
              <a:rPr lang="zh-TW" altLang="en-US" sz="1500" b="1"/>
              <a:t>年 － </a:t>
            </a:r>
            <a:r>
              <a:rPr lang="en-US" altLang="zh-TW" sz="1500" b="1"/>
              <a:t>142</a:t>
            </a:r>
            <a:r>
              <a:rPr lang="zh-TW" altLang="en-US" sz="1500" b="1"/>
              <a:t>年）。在這革命戰爭中，敍利亞諸王不斷以詭計、利誘、甚至是暴力，迫使猶太民族背棄自己的宗教。當不少猶太人因懦弱而背敎時，那些忠烈的猶太人卻團結起來，為自己的信仰和自由作戰（參閱 </a:t>
            </a:r>
            <a:r>
              <a:rPr lang="zh-TW" altLang="en-US" sz="1500" b="1">
                <a:hlinkClick r:id="rId3"/>
              </a:rPr>
              <a:t>加上</a:t>
            </a:r>
            <a:r>
              <a:rPr lang="en-US" altLang="zh-TW" sz="1500" b="1">
                <a:hlinkClick r:id="rId3"/>
              </a:rPr>
              <a:t>3:1 -16:22</a:t>
            </a:r>
            <a:r>
              <a:rPr lang="zh-TW" altLang="en-US" sz="1500" b="1"/>
              <a:t>）。</a:t>
            </a:r>
            <a:endParaRPr lang="en-US" sz="1500"/>
          </a:p>
        </p:txBody>
      </p:sp>
      <p:pic>
        <p:nvPicPr>
          <p:cNvPr id="11266" name="Picture 2" descr="Alexander_III">
            <a:extLst>
              <a:ext uri="{FF2B5EF4-FFF2-40B4-BE49-F238E27FC236}">
                <a16:creationId xmlns:a16="http://schemas.microsoft.com/office/drawing/2014/main" xmlns="" id="{2BAB14E6-F9D6-804A-96A1-086E5D6CF3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04"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hlinkClick r:id="" action="ppaction://hlinkshowjump?jump=nextslide"/>
            <a:extLst>
              <a:ext uri="{FF2B5EF4-FFF2-40B4-BE49-F238E27FC236}">
                <a16:creationId xmlns:a16="http://schemas.microsoft.com/office/drawing/2014/main" xmlns="" id="{6655A31B-53A8-3B44-B3B9-A3435291B140}"/>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9" name="Oval 8">
            <a:hlinkClick r:id="" action="ppaction://hlinkshowjump?jump=firstslide"/>
            <a:extLst>
              <a:ext uri="{FF2B5EF4-FFF2-40B4-BE49-F238E27FC236}">
                <a16:creationId xmlns:a16="http://schemas.microsoft.com/office/drawing/2014/main" xmlns="" id="{10ABF774-E69A-754F-9EFD-0B5B6D132702}"/>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0" name="Oval 9">
            <a:hlinkClick r:id="" action="ppaction://hlinkshowjump?jump=previousslide"/>
            <a:extLst>
              <a:ext uri="{FF2B5EF4-FFF2-40B4-BE49-F238E27FC236}">
                <a16:creationId xmlns:a16="http://schemas.microsoft.com/office/drawing/2014/main" xmlns="" id="{0870D160-B7B6-E64D-8BF9-C7DCA4049309}"/>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322647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xmlns="" id="{4BED969C-2C8A-9D46-82D5-BDA3392F7314}"/>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5600" b="1" kern="1200" dirty="0">
                <a:solidFill>
                  <a:srgbClr val="FFFFFF"/>
                </a:solidFill>
                <a:latin typeface="+mj-lt"/>
                <a:ea typeface="+mj-ea"/>
                <a:cs typeface="+mj-cs"/>
              </a:rPr>
              <a:t>被羅馬人統治</a:t>
            </a:r>
            <a:endParaRPr lang="en-US" sz="5600" kern="12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 name="Oval 9">
            <a:hlinkClick r:id="" action="ppaction://hlinkshowjump?jump=nextslide"/>
            <a:extLst>
              <a:ext uri="{FF2B5EF4-FFF2-40B4-BE49-F238E27FC236}">
                <a16:creationId xmlns:a16="http://schemas.microsoft.com/office/drawing/2014/main" xmlns="" id="{D2C9F760-5DE7-4A49-84E4-CA4E68B1B2F7}"/>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2" name="Oval 11">
            <a:hlinkClick r:id="" action="ppaction://hlinkshowjump?jump=firstslide"/>
            <a:extLst>
              <a:ext uri="{FF2B5EF4-FFF2-40B4-BE49-F238E27FC236}">
                <a16:creationId xmlns:a16="http://schemas.microsoft.com/office/drawing/2014/main" xmlns="" id="{E956A98D-163F-D14D-A31F-70CFC988BE05}"/>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4" name="Oval 13">
            <a:hlinkClick r:id="" action="ppaction://hlinkshowjump?jump=previousslide"/>
            <a:extLst>
              <a:ext uri="{FF2B5EF4-FFF2-40B4-BE49-F238E27FC236}">
                <a16:creationId xmlns:a16="http://schemas.microsoft.com/office/drawing/2014/main" xmlns="" id="{50E315F5-F679-8945-88A3-69394945A8AB}"/>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159632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Augustus">
            <a:extLst>
              <a:ext uri="{FF2B5EF4-FFF2-40B4-BE49-F238E27FC236}">
                <a16:creationId xmlns:a16="http://schemas.microsoft.com/office/drawing/2014/main" xmlns="" id="{F5BE26F0-739E-784F-B8F6-85C8642AE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2" r="2"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7"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xmlns="" id="{01CE67F5-B644-474E-A60A-04FDE187D94D}"/>
              </a:ext>
            </a:extLst>
          </p:cNvPr>
          <p:cNvSpPr txBox="1"/>
          <p:nvPr/>
        </p:nvSpPr>
        <p:spPr>
          <a:xfrm>
            <a:off x="6819048" y="263305"/>
            <a:ext cx="4195673" cy="291387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zh-TW" altLang="en-US" sz="1400" b="1" dirty="0">
                <a:solidFill>
                  <a:schemeClr val="tx1">
                    <a:alpha val="80000"/>
                  </a:schemeClr>
                </a:solidFill>
              </a:rPr>
              <a:t>瑪加伯人一方面奮勇作戰，反抗希臘王的迫害；另一方面則利用政治活動，與剛崛起的羅馬人結盟。在羅馬帝國內的猶太人於是受到羅馬政府的特殊保護，而猶大亦成為羅馬所保護的地區（參閱 </a:t>
            </a:r>
            <a:r>
              <a:rPr lang="zh-TW" altLang="en-US" sz="1400" b="1" dirty="0">
                <a:solidFill>
                  <a:schemeClr val="tx1">
                    <a:alpha val="80000"/>
                  </a:schemeClr>
                </a:solidFill>
                <a:hlinkClick r:id="rId3"/>
              </a:rPr>
              <a:t>加上</a:t>
            </a:r>
            <a:r>
              <a:rPr lang="en-US" altLang="zh-TW" sz="1400" b="1" dirty="0">
                <a:solidFill>
                  <a:schemeClr val="tx1">
                    <a:alpha val="80000"/>
                  </a:schemeClr>
                </a:solidFill>
                <a:hlinkClick r:id="rId3"/>
              </a:rPr>
              <a:t>15:15-24</a:t>
            </a:r>
            <a:r>
              <a:rPr lang="zh-TW" altLang="en-US" sz="1400" b="1" dirty="0">
                <a:solidFill>
                  <a:schemeClr val="tx1">
                    <a:alpha val="80000"/>
                  </a:schemeClr>
                </a:solidFill>
              </a:rPr>
              <a:t>）。起初，羅馬只在文件上答允幫助瑪加伯人，這是羅馬人與猶太人最初步的接觸。然而，瑪加伯的起義漸漸失去維護信仰的精神，整個運動亦變了質，成為瑪加伯家族內為爭奪政權之戰。瑪加伯兄弟的兒子建立了阿斯摩乃</a:t>
            </a:r>
            <a:r>
              <a:rPr lang="en-US" altLang="zh-TW" sz="1400" b="1" dirty="0">
                <a:solidFill>
                  <a:schemeClr val="tx1">
                    <a:alpha val="80000"/>
                  </a:schemeClr>
                </a:solidFill>
              </a:rPr>
              <a:t>(</a:t>
            </a:r>
            <a:r>
              <a:rPr lang="en-US" sz="1400" b="1" dirty="0">
                <a:solidFill>
                  <a:schemeClr val="tx1">
                    <a:alpha val="80000"/>
                  </a:schemeClr>
                </a:solidFill>
              </a:rPr>
              <a:t>Hasmonaeans) </a:t>
            </a:r>
            <a:r>
              <a:rPr lang="zh-TW" altLang="en-US" sz="1400" b="1" dirty="0">
                <a:solidFill>
                  <a:schemeClr val="tx1">
                    <a:alpha val="80000"/>
                  </a:schemeClr>
                </a:solidFill>
              </a:rPr>
              <a:t>王朝。</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自此時起，為世俗政權的鬥爭頻生。阿斯摩乃王朝的王，既是王也是司祭。那時，達味王國的光輝似是恢復；但實質上，卻是一個腐敗的王朝。家族糾紛使該王朝日漸衰落。為平息家族間的內戰，他們甚至呼求羅馬軍隊幫助。最初，猶太人要求羅馬人攻打敘利亞；此時，猶太人卻呼求羅馬人攻打自己的同胞。由此可見，猶太人與羅馬人的關係經已改變。</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公元前</a:t>
            </a:r>
            <a:r>
              <a:rPr lang="en-US" altLang="zh-TW" sz="1400" b="1" dirty="0">
                <a:solidFill>
                  <a:schemeClr val="tx1">
                    <a:alpha val="80000"/>
                  </a:schemeClr>
                </a:solidFill>
              </a:rPr>
              <a:t>63</a:t>
            </a:r>
            <a:r>
              <a:rPr lang="zh-TW" altLang="en-US" sz="1400" b="1" dirty="0">
                <a:solidFill>
                  <a:schemeClr val="tx1">
                    <a:alpha val="80000"/>
                  </a:schemeClr>
                </a:solidFill>
              </a:rPr>
              <a:t>年，羅馬將軍龐培</a:t>
            </a:r>
            <a:r>
              <a:rPr lang="en-US" altLang="zh-TW" sz="1400" b="1" dirty="0">
                <a:solidFill>
                  <a:schemeClr val="tx1">
                    <a:alpha val="80000"/>
                  </a:schemeClr>
                </a:solidFill>
              </a:rPr>
              <a:t>(</a:t>
            </a:r>
            <a:r>
              <a:rPr lang="en-US" sz="1400" b="1" dirty="0" err="1">
                <a:solidFill>
                  <a:schemeClr val="tx1">
                    <a:alpha val="80000"/>
                  </a:schemeClr>
                </a:solidFill>
              </a:rPr>
              <a:t>Pompeius</a:t>
            </a:r>
            <a:r>
              <a:rPr lang="en-US" sz="1400" b="1" dirty="0">
                <a:solidFill>
                  <a:schemeClr val="tx1">
                    <a:alpha val="80000"/>
                  </a:schemeClr>
                </a:solidFill>
              </a:rPr>
              <a:t>)</a:t>
            </a:r>
            <a:r>
              <a:rPr lang="zh-TW" altLang="en-US" sz="1400" b="1" dirty="0">
                <a:solidFill>
                  <a:schemeClr val="tx1">
                    <a:alpha val="80000"/>
                  </a:schemeClr>
                </a:solidFill>
              </a:rPr>
              <a:t>藉平息王朝中兩兄弟的糾紛，出兵攻佔耶路撒冷，但卻在埃及遇害；凱撒</a:t>
            </a:r>
            <a:r>
              <a:rPr lang="en-US" altLang="zh-TW" sz="1400" b="1" dirty="0">
                <a:solidFill>
                  <a:schemeClr val="tx1">
                    <a:alpha val="80000"/>
                  </a:schemeClr>
                </a:solidFill>
              </a:rPr>
              <a:t>(</a:t>
            </a:r>
            <a:r>
              <a:rPr lang="en-US" sz="1400" b="1" dirty="0">
                <a:solidFill>
                  <a:schemeClr val="tx1">
                    <a:alpha val="80000"/>
                  </a:schemeClr>
                </a:solidFill>
              </a:rPr>
              <a:t>Caesar)</a:t>
            </a:r>
            <a:r>
              <a:rPr lang="zh-TW" altLang="en-US" sz="1400" b="1" dirty="0">
                <a:solidFill>
                  <a:schemeClr val="tx1">
                    <a:alpha val="80000"/>
                  </a:schemeClr>
                </a:solidFill>
              </a:rPr>
              <a:t>繼任為羅馬領袖。自此，羅馬人正式統治整個巴勒斯坦地區。凱撒於公元前</a:t>
            </a:r>
            <a:r>
              <a:rPr lang="en-US" altLang="zh-TW" sz="1400" b="1" dirty="0">
                <a:solidFill>
                  <a:schemeClr val="tx1">
                    <a:alpha val="80000"/>
                  </a:schemeClr>
                </a:solidFill>
              </a:rPr>
              <a:t>44</a:t>
            </a:r>
            <a:r>
              <a:rPr lang="zh-TW" altLang="en-US" sz="1400" b="1" dirty="0">
                <a:solidFill>
                  <a:schemeClr val="tx1">
                    <a:alpha val="80000"/>
                  </a:schemeClr>
                </a:solidFill>
              </a:rPr>
              <a:t>年遭人暗殺身亡。最後，奧古斯都</a:t>
            </a:r>
            <a:r>
              <a:rPr lang="en-US" altLang="zh-TW" sz="1400" b="1" dirty="0">
                <a:solidFill>
                  <a:schemeClr val="tx1">
                    <a:alpha val="80000"/>
                  </a:schemeClr>
                </a:solidFill>
              </a:rPr>
              <a:t>(</a:t>
            </a:r>
            <a:r>
              <a:rPr lang="en-US" sz="1400" b="1" dirty="0">
                <a:solidFill>
                  <a:schemeClr val="tx1">
                    <a:alpha val="80000"/>
                  </a:schemeClr>
                </a:solidFill>
              </a:rPr>
              <a:t>Augustus)</a:t>
            </a:r>
            <a:r>
              <a:rPr lang="zh-TW" altLang="en-US" sz="1400" b="1" dirty="0">
                <a:solidFill>
                  <a:schemeClr val="tx1">
                    <a:alpha val="80000"/>
                  </a:schemeClr>
                </a:solidFill>
              </a:rPr>
              <a:t>於公元前</a:t>
            </a:r>
            <a:r>
              <a:rPr lang="en-US" altLang="zh-TW" sz="1400" b="1" dirty="0">
                <a:solidFill>
                  <a:schemeClr val="tx1">
                    <a:alpha val="80000"/>
                  </a:schemeClr>
                </a:solidFill>
              </a:rPr>
              <a:t>31</a:t>
            </a:r>
            <a:r>
              <a:rPr lang="zh-TW" altLang="en-US" sz="1400" b="1" dirty="0">
                <a:solidFill>
                  <a:schemeClr val="tx1">
                    <a:alpha val="80000"/>
                  </a:schemeClr>
                </a:solidFill>
              </a:rPr>
              <a:t>年成為羅馬第一位君王，他一直統治羅馬至公元</a:t>
            </a:r>
            <a:r>
              <a:rPr lang="en-US" altLang="zh-TW" sz="1400" b="1" dirty="0">
                <a:solidFill>
                  <a:schemeClr val="tx1">
                    <a:alpha val="80000"/>
                  </a:schemeClr>
                </a:solidFill>
              </a:rPr>
              <a:t>14</a:t>
            </a:r>
            <a:r>
              <a:rPr lang="zh-TW" altLang="en-US" sz="1400" b="1" dirty="0">
                <a:solidFill>
                  <a:schemeClr val="tx1">
                    <a:alpha val="80000"/>
                  </a:schemeClr>
                </a:solidFill>
              </a:rPr>
              <a:t>年他逝世時。提庇留</a:t>
            </a:r>
            <a:r>
              <a:rPr lang="en-US" altLang="zh-TW" sz="1400" b="1" dirty="0">
                <a:solidFill>
                  <a:schemeClr val="tx1">
                    <a:alpha val="80000"/>
                  </a:schemeClr>
                </a:solidFill>
              </a:rPr>
              <a:t>(</a:t>
            </a:r>
            <a:r>
              <a:rPr lang="en-US" sz="1400" b="1" dirty="0">
                <a:solidFill>
                  <a:schemeClr val="tx1">
                    <a:alpha val="80000"/>
                  </a:schemeClr>
                </a:solidFill>
              </a:rPr>
              <a:t>Tiberius)</a:t>
            </a:r>
            <a:r>
              <a:rPr lang="zh-TW" altLang="en-US" sz="1400" b="1" dirty="0">
                <a:solidFill>
                  <a:schemeClr val="tx1">
                    <a:alpha val="80000"/>
                  </a:schemeClr>
                </a:solidFill>
              </a:rPr>
              <a:t>繼位為羅馬大帝（公元</a:t>
            </a:r>
            <a:r>
              <a:rPr lang="en-US" altLang="zh-TW" sz="1400" b="1" dirty="0">
                <a:solidFill>
                  <a:schemeClr val="tx1">
                    <a:alpha val="80000"/>
                  </a:schemeClr>
                </a:solidFill>
              </a:rPr>
              <a:t>14</a:t>
            </a:r>
            <a:r>
              <a:rPr lang="zh-TW" altLang="en-US" sz="1400" b="1" dirty="0">
                <a:solidFill>
                  <a:schemeClr val="tx1">
                    <a:alpha val="80000"/>
                  </a:schemeClr>
                </a:solidFill>
              </a:rPr>
              <a:t>至</a:t>
            </a:r>
            <a:r>
              <a:rPr lang="en-US" altLang="zh-TW" sz="1400" b="1" dirty="0">
                <a:solidFill>
                  <a:schemeClr val="tx1">
                    <a:alpha val="80000"/>
                  </a:schemeClr>
                </a:solidFill>
              </a:rPr>
              <a:t>37</a:t>
            </a:r>
            <a:r>
              <a:rPr lang="zh-TW" altLang="en-US" sz="1400" b="1" dirty="0">
                <a:solidFill>
                  <a:schemeClr val="tx1">
                    <a:alpha val="80000"/>
                  </a:schemeClr>
                </a:solidFill>
              </a:rPr>
              <a:t>年）。</a:t>
            </a:r>
            <a:r>
              <a:rPr lang="en-US" altLang="zh-TW" sz="1400" dirty="0">
                <a:solidFill>
                  <a:schemeClr val="tx1">
                    <a:alpha val="80000"/>
                  </a:schemeClr>
                </a:solidFill>
              </a:rPr>
              <a:t/>
            </a:r>
            <a:br>
              <a:rPr lang="en-US" altLang="zh-TW" sz="1400" dirty="0">
                <a:solidFill>
                  <a:schemeClr val="tx1">
                    <a:alpha val="80000"/>
                  </a:schemeClr>
                </a:solidFill>
              </a:rPr>
            </a:br>
            <a:r>
              <a:rPr lang="en-US" altLang="zh-TW" sz="1400" dirty="0">
                <a:solidFill>
                  <a:schemeClr val="tx1">
                    <a:alpha val="80000"/>
                  </a:schemeClr>
                </a:solidFill>
              </a:rPr>
              <a:t/>
            </a:r>
            <a:br>
              <a:rPr lang="en-US" altLang="zh-TW" sz="1400" dirty="0">
                <a:solidFill>
                  <a:schemeClr val="tx1">
                    <a:alpha val="80000"/>
                  </a:schemeClr>
                </a:solidFill>
              </a:rPr>
            </a:br>
            <a:r>
              <a:rPr lang="zh-TW" altLang="en-US" sz="1400" b="1" dirty="0">
                <a:solidFill>
                  <a:schemeClr val="tx1">
                    <a:alpha val="80000"/>
                  </a:schemeClr>
                </a:solidFill>
              </a:rPr>
              <a:t>耶穌誕生於奧古斯都統治時期，受難至死於提庇留在位時。</a:t>
            </a:r>
            <a:endParaRPr lang="en-US" sz="1400" dirty="0">
              <a:solidFill>
                <a:schemeClr val="tx1">
                  <a:alpha val="80000"/>
                </a:schemeClr>
              </a:solidFill>
            </a:endParaRPr>
          </a:p>
        </p:txBody>
      </p:sp>
      <p:sp>
        <p:nvSpPr>
          <p:cNvPr id="79"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81"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Oval 9">
            <a:hlinkClick r:id="" action="ppaction://hlinkshowjump?jump=firstslide"/>
            <a:extLst>
              <a:ext uri="{FF2B5EF4-FFF2-40B4-BE49-F238E27FC236}">
                <a16:creationId xmlns:a16="http://schemas.microsoft.com/office/drawing/2014/main" xmlns="" id="{FF9E8924-77A6-6146-83F7-7B38BB223AA4}"/>
              </a:ext>
            </a:extLst>
          </p:cNvPr>
          <p:cNvSpPr/>
          <p:nvPr/>
        </p:nvSpPr>
        <p:spPr>
          <a:xfrm>
            <a:off x="4978374" y="6020790"/>
            <a:ext cx="1662226" cy="75940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1" name="Oval 10">
            <a:hlinkClick r:id="" action="ppaction://hlinkshowjump?jump=previousslide"/>
            <a:extLst>
              <a:ext uri="{FF2B5EF4-FFF2-40B4-BE49-F238E27FC236}">
                <a16:creationId xmlns:a16="http://schemas.microsoft.com/office/drawing/2014/main" xmlns="" id="{9D4B97DC-5898-E945-94BF-2E1DD47E8264}"/>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37030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以色列史》：耶穌的「傳道」，比較像是地方上批判時政的某些團體- 第1 頁- The News Lens 關鍵評論網">
            <a:extLst>
              <a:ext uri="{FF2B5EF4-FFF2-40B4-BE49-F238E27FC236}">
                <a16:creationId xmlns:a16="http://schemas.microsoft.com/office/drawing/2014/main" xmlns="" id="{2371D5F3-CFCB-0849-A4E3-FF9C3ED5C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r="909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19D24929-D0C2-C143-9F7B-F126B5B88014}"/>
              </a:ext>
            </a:extLst>
          </p:cNvPr>
          <p:cNvSpPr txBox="1"/>
          <p:nvPr/>
        </p:nvSpPr>
        <p:spPr>
          <a:xfrm>
            <a:off x="625517" y="331865"/>
            <a:ext cx="6620505" cy="525469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zh-TW" altLang="en-US" sz="1600" b="1" dirty="0"/>
              <a:t>從耶穌的族譜中可以清楚了解耶穌是亞巴郎的後裔。瑪竇福音記載：「從亞巴郎到達味共十四代，從達味到流徙巴比倫</a:t>
            </a:r>
            <a:r>
              <a:rPr lang="en-US" altLang="zh-TW" sz="1600" b="1" dirty="0"/>
              <a:t>(</a:t>
            </a:r>
            <a:r>
              <a:rPr lang="en-US" sz="1600" b="1" dirty="0"/>
              <a:t>Babylon)</a:t>
            </a:r>
            <a:r>
              <a:rPr lang="zh-TW" altLang="en-US" sz="1600" b="1" dirty="0"/>
              <a:t>共十四代，從流徙巴比倫到基督共十四代。」</a:t>
            </a:r>
            <a:r>
              <a:rPr lang="en-US" altLang="zh-TW" sz="1600" b="1" dirty="0"/>
              <a:t>﹙</a:t>
            </a:r>
            <a:r>
              <a:rPr lang="zh-TW" altLang="en-US" sz="1600" b="1" dirty="0">
                <a:hlinkClick r:id="rId3"/>
              </a:rPr>
              <a:t>瑪</a:t>
            </a:r>
            <a:r>
              <a:rPr lang="en-US" altLang="zh-TW" sz="1600" b="1" dirty="0">
                <a:hlinkClick r:id="rId3"/>
              </a:rPr>
              <a:t>1</a:t>
            </a:r>
            <a:r>
              <a:rPr lang="zh-TW" altLang="en-US" sz="1600" b="1" dirty="0">
                <a:hlinkClick r:id="rId3"/>
              </a:rPr>
              <a:t>：</a:t>
            </a:r>
            <a:r>
              <a:rPr lang="en-US" altLang="zh-TW" sz="1600" b="1" dirty="0">
                <a:hlinkClick r:id="rId3"/>
              </a:rPr>
              <a:t>17</a:t>
            </a:r>
            <a:r>
              <a:rPr lang="en-US" altLang="zh-TW" sz="1600" b="1" dirty="0"/>
              <a:t>﹚</a:t>
            </a:r>
            <a:r>
              <a:rPr lang="en-US" altLang="zh-TW" sz="1600" dirty="0"/>
              <a:t/>
            </a:r>
            <a:br>
              <a:rPr lang="en-US" altLang="zh-TW" sz="1600" dirty="0"/>
            </a:br>
            <a:r>
              <a:rPr lang="en-US" altLang="zh-TW" sz="1600" dirty="0"/>
              <a:t/>
            </a:r>
            <a:br>
              <a:rPr lang="en-US" altLang="zh-TW" sz="1600" dirty="0"/>
            </a:br>
            <a:r>
              <a:rPr lang="zh-TW" altLang="en-US" sz="1600" b="1" dirty="0"/>
              <a:t>這是一段非常悠久的歷史，耶穌的祖先亞巴郎</a:t>
            </a:r>
            <a:r>
              <a:rPr lang="en-US" altLang="zh-TW" sz="1600" b="1" dirty="0"/>
              <a:t>(</a:t>
            </a:r>
            <a:r>
              <a:rPr lang="en-US" sz="1600" b="1" dirty="0"/>
              <a:t>Abraham)</a:t>
            </a:r>
            <a:r>
              <a:rPr lang="zh-TW" altLang="en-US" sz="1600" b="1" dirty="0"/>
              <a:t>本是出身於一個遊牧民族，居無定所，後來如何定居埃及，又成了埃及人的奴隸，過著勞苦受壓的生活。然後被梅瑟</a:t>
            </a:r>
            <a:r>
              <a:rPr lang="en-US" altLang="zh-TW" sz="1600" b="1" dirty="0"/>
              <a:t>(</a:t>
            </a:r>
            <a:r>
              <a:rPr lang="en-US" sz="1600" b="1" dirty="0"/>
              <a:t>Moses)</a:t>
            </a:r>
            <a:r>
              <a:rPr lang="zh-TW" altLang="en-US" sz="1600" b="1" dirty="0"/>
              <a:t>拯救，逃離埃及，在曠野中飄泊數十年後，才征服客納罕地</a:t>
            </a:r>
            <a:r>
              <a:rPr lang="en-US" altLang="zh-TW" sz="1600" b="1" dirty="0"/>
              <a:t>(</a:t>
            </a:r>
            <a:r>
              <a:rPr lang="en-US" sz="1600" b="1" dirty="0"/>
              <a:t>Canaan)，</a:t>
            </a:r>
            <a:r>
              <a:rPr lang="zh-TW" altLang="en-US" sz="1600" b="1" dirty="0"/>
              <a:t>在那裡，這個民族分成十二支派，各據一方。</a:t>
            </a:r>
            <a:r>
              <a:rPr lang="en-US" altLang="zh-TW" sz="1600" dirty="0"/>
              <a:t/>
            </a:r>
            <a:br>
              <a:rPr lang="en-US" altLang="zh-TW" sz="1600" dirty="0"/>
            </a:br>
            <a:r>
              <a:rPr lang="en-US" altLang="zh-TW" sz="1600" dirty="0"/>
              <a:t/>
            </a:r>
            <a:br>
              <a:rPr lang="en-US" altLang="zh-TW" sz="1600" dirty="0"/>
            </a:br>
            <a:r>
              <a:rPr lang="zh-TW" altLang="en-US" sz="1600" b="1" dirty="0"/>
              <a:t>在定居以後，他們設立民長制度，後更立賢者為王，帶領他們。達味</a:t>
            </a:r>
            <a:r>
              <a:rPr lang="en-US" altLang="zh-TW" sz="1600" b="1" dirty="0"/>
              <a:t>(</a:t>
            </a:r>
            <a:r>
              <a:rPr lang="en-US" sz="1600" b="1" dirty="0"/>
              <a:t>David)</a:t>
            </a:r>
            <a:r>
              <a:rPr lang="zh-TW" altLang="en-US" sz="1600" b="1" dirty="0"/>
              <a:t>王朝可說是以色列民最輝煌的時期。然而，輝煌過後，以色列十二支派便分裂成南北兩國，南國猶大</a:t>
            </a:r>
            <a:r>
              <a:rPr lang="en-US" altLang="zh-TW" sz="1600" b="1" dirty="0"/>
              <a:t>(</a:t>
            </a:r>
            <a:r>
              <a:rPr lang="en-US" sz="1600" b="1" dirty="0"/>
              <a:t>Judah)</a:t>
            </a:r>
            <a:r>
              <a:rPr lang="zh-TW" altLang="en-US" sz="1600" b="1" dirty="0"/>
              <a:t>及北國以色列</a:t>
            </a:r>
            <a:r>
              <a:rPr lang="en-US" altLang="zh-TW" sz="1600" b="1" dirty="0"/>
              <a:t>(</a:t>
            </a:r>
            <a:r>
              <a:rPr lang="en-US" sz="1600" b="1" dirty="0"/>
              <a:t>Israel)。</a:t>
            </a:r>
            <a:r>
              <a:rPr lang="zh-TW" altLang="en-US" sz="1600" b="1" dirty="0"/>
              <a:t>北國勢衰後為亞述國</a:t>
            </a:r>
            <a:r>
              <a:rPr lang="en-US" altLang="zh-TW" sz="1600" b="1" dirty="0"/>
              <a:t>(</a:t>
            </a:r>
            <a:r>
              <a:rPr lang="en-US" sz="1600" b="1" dirty="0"/>
              <a:t>Assyria)</a:t>
            </a:r>
            <a:r>
              <a:rPr lang="zh-TW" altLang="en-US" sz="1600" b="1" dirty="0"/>
              <a:t>所殲滅，南國猶大被巴比倫人攻陷，以民被充軍到巴比倫去，歷數十年之久。</a:t>
            </a:r>
            <a:r>
              <a:rPr lang="en-US" altLang="zh-TW" sz="1600" dirty="0"/>
              <a:t/>
            </a:r>
            <a:br>
              <a:rPr lang="en-US" altLang="zh-TW" sz="1600" dirty="0"/>
            </a:br>
            <a:r>
              <a:rPr lang="en-US" altLang="zh-TW" sz="1600" dirty="0"/>
              <a:t/>
            </a:r>
            <a:br>
              <a:rPr lang="en-US" altLang="zh-TW" sz="1600" dirty="0"/>
            </a:br>
            <a:r>
              <a:rPr lang="zh-TW" altLang="en-US" sz="1600" b="1" dirty="0"/>
              <a:t>波斯</a:t>
            </a:r>
            <a:r>
              <a:rPr lang="en-US" altLang="zh-TW" sz="1600" b="1" dirty="0"/>
              <a:t>(</a:t>
            </a:r>
            <a:r>
              <a:rPr lang="en-US" sz="1600" b="1" dirty="0"/>
              <a:t>Persia)</a:t>
            </a:r>
            <a:r>
              <a:rPr lang="zh-TW" altLang="en-US" sz="1600" b="1" dirty="0"/>
              <a:t>大國興起，波斯王居魯士</a:t>
            </a:r>
            <a:r>
              <a:rPr lang="en-US" altLang="zh-TW" sz="1600" b="1" dirty="0"/>
              <a:t>(</a:t>
            </a:r>
            <a:r>
              <a:rPr lang="en-US" sz="1600" b="1" dirty="0"/>
              <a:t>Cyrus)</a:t>
            </a:r>
            <a:r>
              <a:rPr lang="zh-TW" altLang="en-US" sz="1600" b="1" dirty="0"/>
              <a:t>竟勒令釋放所有以色列民返回耶路撒冷，重建家園。波斯帝國衰微，強大的亞歷山大</a:t>
            </a:r>
            <a:r>
              <a:rPr lang="en-US" altLang="zh-TW" sz="1600" b="1" dirty="0"/>
              <a:t>(</a:t>
            </a:r>
            <a:r>
              <a:rPr lang="en-US" sz="1600" b="1" dirty="0"/>
              <a:t>Alexander)</a:t>
            </a:r>
            <a:r>
              <a:rPr lang="zh-TW" altLang="en-US" sz="1600" b="1" dirty="0"/>
              <a:t>大帝征服諸國，建立希臘帝國，猶太地區被希臘統治並被迫希臘化。</a:t>
            </a:r>
            <a:r>
              <a:rPr lang="en-US" altLang="zh-TW" sz="1600" dirty="0"/>
              <a:t/>
            </a:r>
            <a:br>
              <a:rPr lang="en-US" altLang="zh-TW" sz="1600" dirty="0"/>
            </a:br>
            <a:r>
              <a:rPr lang="en-US" altLang="zh-TW" sz="1600" dirty="0"/>
              <a:t/>
            </a:r>
            <a:br>
              <a:rPr lang="en-US" altLang="zh-TW" sz="1600" dirty="0"/>
            </a:br>
            <a:r>
              <a:rPr lang="zh-TW" altLang="en-US" sz="1600" b="1" dirty="0"/>
              <a:t>到了耶穌時代，耶路撒冷所在的巴勒斯坦</a:t>
            </a:r>
            <a:r>
              <a:rPr lang="en-US" altLang="zh-TW" sz="1600" b="1" dirty="0"/>
              <a:t>(</a:t>
            </a:r>
            <a:r>
              <a:rPr lang="en-US" sz="1600" b="1" dirty="0"/>
              <a:t>Palestine)</a:t>
            </a:r>
            <a:r>
              <a:rPr lang="zh-TW" altLang="en-US" sz="1600" b="1" dirty="0"/>
              <a:t>地帶已為羅馬人所統治。以色列民經歷此悠長歷史，他們的信仰、文化、以至生活習慣已多少受外族及統治者所影響，這可從舊約聖經的記載了解得到。</a:t>
            </a:r>
            <a:r>
              <a:rPr lang="en-US" altLang="zh-TW" sz="1600" dirty="0"/>
              <a:t/>
            </a:r>
            <a:br>
              <a:rPr lang="en-US" altLang="zh-TW" sz="1600" dirty="0"/>
            </a:br>
            <a:r>
              <a:rPr lang="en-US" altLang="zh-TW" sz="1600" dirty="0"/>
              <a:t/>
            </a:r>
            <a:br>
              <a:rPr lang="en-US" altLang="zh-TW" sz="1600" dirty="0"/>
            </a:br>
            <a:r>
              <a:rPr lang="zh-TW" altLang="en-US" sz="1600" b="1" dirty="0"/>
              <a:t>透過歷史，我們認識耶穌基督，認識天主的救贖工程</a:t>
            </a:r>
            <a:r>
              <a:rPr lang="en-US" altLang="zh-TW" sz="1600" b="1" dirty="0"/>
              <a:t>﹔</a:t>
            </a:r>
            <a:r>
              <a:rPr lang="zh-TW" altLang="en-US" sz="1600" b="1" dirty="0"/>
              <a:t>同樣，透過歷史，知道整個人類正逐步邁向天父。</a:t>
            </a:r>
            <a:endParaRPr lang="en-US" sz="1600" dirty="0"/>
          </a:p>
        </p:txBody>
      </p:sp>
      <p:sp>
        <p:nvSpPr>
          <p:cNvPr id="14" name="Oval 13">
            <a:hlinkClick r:id="" action="ppaction://hlinkshowjump?jump=nextslide"/>
            <a:extLst>
              <a:ext uri="{FF2B5EF4-FFF2-40B4-BE49-F238E27FC236}">
                <a16:creationId xmlns:a16="http://schemas.microsoft.com/office/drawing/2014/main" xmlns="" id="{5C016796-47AF-0845-BD74-AE2D8EAE5755}"/>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5" name="Oval 14">
            <a:hlinkClick r:id="" action="ppaction://hlinkshowjump?jump=firstslide"/>
            <a:extLst>
              <a:ext uri="{FF2B5EF4-FFF2-40B4-BE49-F238E27FC236}">
                <a16:creationId xmlns:a16="http://schemas.microsoft.com/office/drawing/2014/main" xmlns="" id="{3AADD714-0D50-5142-A55B-9F11B02E81BD}"/>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6" name="Oval 15">
            <a:hlinkClick r:id="" action="ppaction://hlinkshowjump?jump=previousslide"/>
            <a:extLst>
              <a:ext uri="{FF2B5EF4-FFF2-40B4-BE49-F238E27FC236}">
                <a16:creationId xmlns:a16="http://schemas.microsoft.com/office/drawing/2014/main" xmlns="" id="{D992897D-3D91-5147-AFEE-16BEA69824E6}"/>
              </a:ext>
            </a:extLst>
          </p:cNvPr>
          <p:cNvSpPr/>
          <p:nvPr/>
        </p:nvSpPr>
        <p:spPr>
          <a:xfrm>
            <a:off x="254720" y="6217919"/>
            <a:ext cx="1479078" cy="520779"/>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1235979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xmlns="" id="{1D02107E-2BDE-044D-91FE-E60AC2D0A3ED}"/>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4800" b="1" kern="1200">
                <a:solidFill>
                  <a:srgbClr val="FFFFFF"/>
                </a:solidFill>
                <a:latin typeface="+mj-lt"/>
                <a:ea typeface="+mj-ea"/>
                <a:cs typeface="+mj-cs"/>
              </a:rPr>
              <a:t>以民祖先的記載、出埃及、征服福地</a:t>
            </a:r>
            <a:r>
              <a:rPr lang="en-US" altLang="zh-TW" sz="4800" kern="1200">
                <a:solidFill>
                  <a:srgbClr val="FFFFFF"/>
                </a:solidFill>
                <a:latin typeface="+mj-lt"/>
                <a:ea typeface="+mj-ea"/>
                <a:cs typeface="+mj-cs"/>
              </a:rPr>
              <a:t/>
            </a:r>
            <a:br>
              <a:rPr lang="en-US" altLang="zh-TW" sz="4800" kern="1200">
                <a:solidFill>
                  <a:srgbClr val="FFFFFF"/>
                </a:solidFill>
                <a:latin typeface="+mj-lt"/>
                <a:ea typeface="+mj-ea"/>
                <a:cs typeface="+mj-cs"/>
              </a:rPr>
            </a:br>
            <a:endParaRPr lang="en-US" sz="4800" kern="1200">
              <a:solidFill>
                <a:srgbClr val="FFFFFF"/>
              </a:solidFill>
              <a:latin typeface="+mj-lt"/>
              <a:ea typeface="+mj-ea"/>
              <a:cs typeface="+mj-cs"/>
            </a:endParaRPr>
          </a:p>
        </p:txBody>
      </p:sp>
      <p:sp>
        <p:nvSpPr>
          <p:cNvPr id="9"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8" name="Oval 7">
            <a:hlinkClick r:id="" action="ppaction://hlinkshowjump?jump=nextslide"/>
            <a:extLst>
              <a:ext uri="{FF2B5EF4-FFF2-40B4-BE49-F238E27FC236}">
                <a16:creationId xmlns:a16="http://schemas.microsoft.com/office/drawing/2014/main" xmlns="" id="{ED09F262-2D00-2447-AA36-D84D14A50183}"/>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0" name="Oval 9">
            <a:hlinkClick r:id="" action="ppaction://hlinkshowjump?jump=firstslide"/>
            <a:extLst>
              <a:ext uri="{FF2B5EF4-FFF2-40B4-BE49-F238E27FC236}">
                <a16:creationId xmlns:a16="http://schemas.microsoft.com/office/drawing/2014/main" xmlns="" id="{24306DA1-D730-1640-BA16-F1A03737363D}"/>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2" name="Oval 11">
            <a:hlinkClick r:id="" action="ppaction://hlinkshowjump?jump=previousslide"/>
            <a:extLst>
              <a:ext uri="{FF2B5EF4-FFF2-40B4-BE49-F238E27FC236}">
                <a16:creationId xmlns:a16="http://schemas.microsoft.com/office/drawing/2014/main" xmlns="" id="{12670733-C6F7-6147-ABD4-EDEBBA948B7D}"/>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96047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12FB15-D930-C44E-8224-97E44086330A}"/>
              </a:ext>
            </a:extLst>
          </p:cNvPr>
          <p:cNvSpPr txBox="1"/>
          <p:nvPr/>
        </p:nvSpPr>
        <p:spPr>
          <a:xfrm>
            <a:off x="4942369" y="222407"/>
            <a:ext cx="6586489" cy="3785419"/>
          </a:xfrm>
          <a:prstGeom prst="rect">
            <a:avLst/>
          </a:prstGeom>
        </p:spPr>
        <p:txBody>
          <a:bodyPr vert="horz" lIns="91440" tIns="45720" rIns="91440" bIns="45720" rtlCol="0">
            <a:noAutofit/>
          </a:bodyPr>
          <a:lstStyle/>
          <a:p>
            <a:pPr>
              <a:lnSpc>
                <a:spcPct val="90000"/>
              </a:lnSpc>
              <a:spcAft>
                <a:spcPts val="600"/>
              </a:spcAft>
            </a:pPr>
            <a:r>
              <a:rPr lang="zh-TW" altLang="en-US" sz="1600" b="1" dirty="0"/>
              <a:t>以民祖先 </a:t>
            </a:r>
            <a:r>
              <a:rPr lang="en-US" altLang="zh-TW" sz="1600" b="1" dirty="0"/>
              <a:t>(</a:t>
            </a:r>
            <a:r>
              <a:rPr lang="zh-TW" altLang="en-US" sz="1600" b="1" dirty="0"/>
              <a:t>公元前</a:t>
            </a:r>
            <a:r>
              <a:rPr lang="en-US" altLang="zh-TW" sz="1600" b="1" dirty="0"/>
              <a:t>1850</a:t>
            </a:r>
            <a:r>
              <a:rPr lang="zh-TW" altLang="en-US" sz="1600" b="1" dirty="0"/>
              <a:t>年 </a:t>
            </a:r>
            <a:r>
              <a:rPr lang="en-US" altLang="zh-TW" sz="1600" b="1" dirty="0"/>
              <a:t>- 1700</a:t>
            </a:r>
            <a:r>
              <a:rPr lang="zh-TW" altLang="en-US" sz="1600" b="1" dirty="0"/>
              <a:t>年</a:t>
            </a:r>
            <a:r>
              <a:rPr lang="en-US" altLang="zh-TW" sz="1600" b="1" dirty="0"/>
              <a:t>)</a:t>
            </a:r>
            <a:r>
              <a:rPr lang="en-US" altLang="zh-TW" sz="1600" dirty="0"/>
              <a:t/>
            </a:r>
            <a:br>
              <a:rPr lang="en-US" altLang="zh-TW" sz="1600" dirty="0"/>
            </a:br>
            <a:r>
              <a:rPr lang="en-US" altLang="zh-TW" sz="1600" dirty="0"/>
              <a:t/>
            </a:r>
            <a:br>
              <a:rPr lang="en-US" altLang="zh-TW" sz="1600" dirty="0"/>
            </a:br>
            <a:r>
              <a:rPr lang="zh-TW" altLang="en-US" sz="1600" b="1" dirty="0"/>
              <a:t>第一代 － 亞巴郎</a:t>
            </a:r>
            <a:r>
              <a:rPr lang="zh-TW" altLang="en-US" sz="1600" dirty="0"/>
              <a:t>亞伯蘭</a:t>
            </a:r>
            <a:r>
              <a:rPr lang="en-US" altLang="zh-TW" sz="1600" b="1" dirty="0"/>
              <a:t>(</a:t>
            </a:r>
            <a:r>
              <a:rPr lang="en-US" sz="1600" b="1" dirty="0"/>
              <a:t>Abraham)（ </a:t>
            </a:r>
            <a:r>
              <a:rPr lang="zh-TW" altLang="en-US" sz="1600" b="1" dirty="0">
                <a:hlinkClick r:id="rId2"/>
              </a:rPr>
              <a:t>創</a:t>
            </a:r>
            <a:r>
              <a:rPr lang="en-US" altLang="zh-TW" sz="1600" b="1" dirty="0">
                <a:hlinkClick r:id="rId2"/>
              </a:rPr>
              <a:t>12:1 - 25:18</a:t>
            </a:r>
            <a:r>
              <a:rPr lang="zh-TW" altLang="en-US" sz="1600" b="1" dirty="0"/>
              <a:t>）：</a:t>
            </a:r>
            <a:r>
              <a:rPr lang="en-US" altLang="zh-TW" sz="1600" dirty="0"/>
              <a:t/>
            </a:r>
            <a:br>
              <a:rPr lang="en-US" altLang="zh-TW" sz="1600" dirty="0"/>
            </a:br>
            <a:r>
              <a:rPr lang="zh-TW" altLang="en-US" sz="1600" b="1" dirty="0"/>
              <a:t>信德之父，在他身上，可看到他對上主深厚的信心。</a:t>
            </a:r>
            <a:r>
              <a:rPr lang="en-US" altLang="zh-TW" sz="1600" dirty="0"/>
              <a:t/>
            </a:r>
            <a:br>
              <a:rPr lang="en-US" altLang="zh-TW" sz="1600" dirty="0"/>
            </a:br>
            <a:r>
              <a:rPr lang="zh-TW" altLang="en-US" sz="1600" b="1" dirty="0"/>
              <a:t>「上主對亞巴郎說：</a:t>
            </a:r>
            <a:r>
              <a:rPr lang="en-US" altLang="zh-TW" sz="1600" b="1" dirty="0"/>
              <a:t>『</a:t>
            </a:r>
            <a:r>
              <a:rPr lang="zh-TW" altLang="en-US" sz="1600" b="1" dirty="0"/>
              <a:t>離開你的故鄉、你的家族和父家，往我指給你的地方去。我要使你成為一個大民族，我必祝福你，使你成名，成為一個福源。」</a:t>
            </a:r>
            <a:r>
              <a:rPr lang="en-US" altLang="zh-TW" sz="1600" b="1" dirty="0"/>
              <a:t>﹙ </a:t>
            </a:r>
            <a:r>
              <a:rPr lang="zh-TW" altLang="en-US" sz="1600" b="1" dirty="0">
                <a:hlinkClick r:id="rId2"/>
              </a:rPr>
              <a:t>創</a:t>
            </a:r>
            <a:r>
              <a:rPr lang="en-US" altLang="zh-TW" sz="1600" b="1" dirty="0">
                <a:hlinkClick r:id="rId2"/>
              </a:rPr>
              <a:t>12:1-2</a:t>
            </a:r>
            <a:r>
              <a:rPr lang="en-US" altLang="zh-TW" sz="1600" b="1" dirty="0"/>
              <a:t>﹚</a:t>
            </a:r>
            <a:r>
              <a:rPr lang="en-US" altLang="zh-TW" sz="1600" dirty="0"/>
              <a:t/>
            </a:r>
            <a:br>
              <a:rPr lang="en-US" altLang="zh-TW" sz="1600" dirty="0"/>
            </a:br>
            <a:r>
              <a:rPr lang="zh-TW" altLang="en-US" sz="1600" b="1" dirty="0"/>
              <a:t>「亞巴郎相信了上主，上主就以此算為他的正義。」</a:t>
            </a:r>
            <a:r>
              <a:rPr lang="en-US" altLang="zh-TW" sz="1600" b="1" dirty="0"/>
              <a:t>﹙ </a:t>
            </a:r>
            <a:r>
              <a:rPr lang="zh-TW" altLang="en-US" sz="1600" b="1" dirty="0">
                <a:hlinkClick r:id="rId3"/>
              </a:rPr>
              <a:t>創</a:t>
            </a:r>
            <a:r>
              <a:rPr lang="en-US" altLang="zh-TW" sz="1600" b="1" dirty="0">
                <a:hlinkClick r:id="rId3"/>
              </a:rPr>
              <a:t>15:6</a:t>
            </a:r>
            <a:r>
              <a:rPr lang="en-US" altLang="zh-TW" sz="1600" b="1" dirty="0"/>
              <a:t>﹚</a:t>
            </a:r>
            <a:r>
              <a:rPr lang="en-US" altLang="zh-TW" sz="1600" dirty="0"/>
              <a:t/>
            </a:r>
            <a:br>
              <a:rPr lang="en-US" altLang="zh-TW" sz="1600" dirty="0"/>
            </a:br>
            <a:r>
              <a:rPr lang="en-US" altLang="zh-TW" sz="1600" dirty="0"/>
              <a:t/>
            </a:r>
            <a:br>
              <a:rPr lang="en-US" altLang="zh-TW" sz="1600" dirty="0"/>
            </a:br>
            <a:r>
              <a:rPr lang="zh-TW" altLang="en-US" sz="1600" b="1" dirty="0"/>
              <a:t>第二、三代 － 依撒格</a:t>
            </a:r>
            <a:r>
              <a:rPr lang="zh-TW" altLang="en-US" sz="1600" dirty="0"/>
              <a:t>以撒</a:t>
            </a:r>
            <a:r>
              <a:rPr lang="en-US" altLang="zh-TW" sz="1600" b="1" dirty="0"/>
              <a:t>(</a:t>
            </a:r>
            <a:r>
              <a:rPr lang="en-US" sz="1600" b="1" dirty="0"/>
              <a:t>Isaac)</a:t>
            </a:r>
            <a:r>
              <a:rPr lang="zh-TW" altLang="en-US" sz="1600" b="1" dirty="0"/>
              <a:t>與雅各伯</a:t>
            </a:r>
            <a:r>
              <a:rPr lang="zh-TW" altLang="en-US" sz="1600" dirty="0"/>
              <a:t>雅各</a:t>
            </a:r>
            <a:r>
              <a:rPr lang="en-US" altLang="zh-TW" sz="1600" b="1" dirty="0"/>
              <a:t> (</a:t>
            </a:r>
            <a:r>
              <a:rPr lang="en-US" sz="1600" b="1" dirty="0"/>
              <a:t>Jacob)（ </a:t>
            </a:r>
            <a:r>
              <a:rPr lang="zh-TW" altLang="en-US" sz="1600" b="1" dirty="0">
                <a:hlinkClick r:id="rId4"/>
              </a:rPr>
              <a:t>創</a:t>
            </a:r>
            <a:r>
              <a:rPr lang="en-US" altLang="zh-TW" sz="1600" b="1" dirty="0">
                <a:hlinkClick r:id="rId4"/>
              </a:rPr>
              <a:t>25:19 - 37:1</a:t>
            </a:r>
            <a:r>
              <a:rPr lang="zh-TW" altLang="en-US" sz="1600" b="1" dirty="0"/>
              <a:t>）：</a:t>
            </a:r>
            <a:r>
              <a:rPr lang="en-US" altLang="zh-TW" sz="1600" dirty="0"/>
              <a:t/>
            </a:r>
            <a:br>
              <a:rPr lang="en-US" altLang="zh-TW" sz="1600" dirty="0"/>
            </a:br>
            <a:r>
              <a:rPr lang="zh-TW" altLang="en-US" sz="1600" b="1" dirty="0"/>
              <a:t>依撒格是亞巴郎和妻子撒辣在年邁時天主賞給他們的兒子，雅各伯則是依撒格的兒子，他們都傳承了亞巴郎對上主的信心。雅各伯在天主的救恩史中扮演一個非常重要的角色。 </a:t>
            </a:r>
            <a:r>
              <a:rPr lang="zh-TW" altLang="en-US" sz="1600" b="1" dirty="0">
                <a:hlinkClick r:id="rId5"/>
              </a:rPr>
              <a:t>創</a:t>
            </a:r>
            <a:r>
              <a:rPr lang="en-US" altLang="zh-TW" sz="1600" b="1" dirty="0">
                <a:hlinkClick r:id="rId5"/>
              </a:rPr>
              <a:t>28:10-22</a:t>
            </a:r>
            <a:r>
              <a:rPr lang="zh-TW" altLang="en-US" sz="1600" b="1" dirty="0"/>
              <a:t>記載雅各伯的一個夢。他在夢中看見一道連接天和地的梯子，天主的天使在梯子上上去下來；這表示「雅威」上主和人類之間是沒有隔閡的。他生了十二個兒子，他們的名字成了日後以色列民族十二支派的名字。在雅各伯死前，他特別祝福了他的兒子猶大。後來，當以色列十一支派滅亡後，只剩下猶大支派繼續存在，因而雅各伯的祝福得以保存。</a:t>
            </a:r>
            <a:r>
              <a:rPr lang="en-US" altLang="zh-TW" sz="1600" dirty="0"/>
              <a:t/>
            </a:r>
            <a:br>
              <a:rPr lang="en-US" altLang="zh-TW" sz="1600" dirty="0"/>
            </a:br>
            <a:r>
              <a:rPr lang="en-US" altLang="zh-TW" sz="1600" dirty="0"/>
              <a:t/>
            </a:r>
            <a:br>
              <a:rPr lang="en-US" altLang="zh-TW" sz="1600" dirty="0"/>
            </a:br>
            <a:r>
              <a:rPr lang="zh-TW" altLang="en-US" sz="1600" b="1" dirty="0"/>
              <a:t>第四代 － 若瑟</a:t>
            </a:r>
            <a:r>
              <a:rPr lang="zh-TW" altLang="en-US" sz="1600" dirty="0"/>
              <a:t>約瑟</a:t>
            </a:r>
            <a:r>
              <a:rPr lang="en-US" altLang="zh-TW" sz="1600" b="1" dirty="0"/>
              <a:t>(</a:t>
            </a:r>
            <a:r>
              <a:rPr lang="en-US" sz="1600" b="1" dirty="0"/>
              <a:t>Joseph)（ </a:t>
            </a:r>
            <a:r>
              <a:rPr lang="zh-TW" altLang="en-US" sz="1600" b="1" dirty="0"/>
              <a:t>創</a:t>
            </a:r>
            <a:r>
              <a:rPr lang="en-US" altLang="zh-TW" sz="1600" b="1" dirty="0"/>
              <a:t>37:2 - 50:26</a:t>
            </a:r>
            <a:r>
              <a:rPr lang="zh-TW" altLang="en-US" sz="1600" b="1" dirty="0"/>
              <a:t>）：</a:t>
            </a:r>
            <a:r>
              <a:rPr lang="en-US" altLang="zh-TW" sz="1600" dirty="0"/>
              <a:t/>
            </a:r>
            <a:br>
              <a:rPr lang="en-US" altLang="zh-TW" sz="1600" dirty="0"/>
            </a:br>
            <a:r>
              <a:rPr lang="zh-TW" altLang="en-US" sz="1600" b="1" dirty="0"/>
              <a:t>若瑟是雅各伯十二個兒子之一，曾被兄弟陷害，被賣到埃及去。後來，若瑟得到法郎的賞識，成了埃及的首相。「因為上主與他同在，凡他所做的，上主無不使之順遂。」</a:t>
            </a:r>
            <a:r>
              <a:rPr lang="en-US" altLang="zh-TW" sz="1600" b="1" dirty="0"/>
              <a:t>﹙ </a:t>
            </a:r>
            <a:r>
              <a:rPr lang="zh-TW" altLang="en-US" sz="1600" b="1" dirty="0">
                <a:hlinkClick r:id="rId6"/>
              </a:rPr>
              <a:t>創</a:t>
            </a:r>
            <a:r>
              <a:rPr lang="en-US" altLang="zh-TW" sz="1600" b="1" dirty="0">
                <a:hlinkClick r:id="rId6"/>
              </a:rPr>
              <a:t>39:23</a:t>
            </a:r>
            <a:r>
              <a:rPr lang="en-US" altLang="zh-TW" sz="1600" b="1" dirty="0"/>
              <a:t>﹚</a:t>
            </a:r>
            <a:r>
              <a:rPr lang="zh-TW" altLang="en-US" sz="1600" b="1" dirty="0"/>
              <a:t>在若瑟治下，埃及國聚斂了七個豐年內所有的糧食。當各地發生大饑荒時，唯獨全埃及國還有食糧。於是天下的人都來到埃及，向若瑟購買食糧，包括他的兄弟在內。若瑟不但既往不咎，更讓他的兄弟移居到埃及去。從若瑟身上，我們看到耶穌基督的預象 </a:t>
            </a:r>
            <a:r>
              <a:rPr lang="en-US" altLang="zh-TW" sz="1600" b="1" dirty="0"/>
              <a:t>— </a:t>
            </a:r>
            <a:r>
              <a:rPr lang="zh-TW" altLang="en-US" sz="1600" b="1" dirty="0"/>
              <a:t>受苦與受光榮。雅各伯一家移居到埃及，亦為日後以色列民出谷掀開了序幕。</a:t>
            </a:r>
            <a:endParaRPr lang="en-US" sz="1600" dirty="0"/>
          </a:p>
        </p:txBody>
      </p:sp>
      <p:pic>
        <p:nvPicPr>
          <p:cNvPr id="2050" name="Picture 2" descr="Christ">
            <a:extLst>
              <a:ext uri="{FF2B5EF4-FFF2-40B4-BE49-F238E27FC236}">
                <a16:creationId xmlns:a16="http://schemas.microsoft.com/office/drawing/2014/main" xmlns="" id="{EE514260-BCBE-3B49-A391-6774373C84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0" r="910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91AA5C"/>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B57EA9A7-5414-294F-BD35-8345F719F1EE}"/>
              </a:ext>
            </a:extLst>
          </p:cNvPr>
          <p:cNvSpPr/>
          <p:nvPr/>
        </p:nvSpPr>
        <p:spPr>
          <a:xfrm>
            <a:off x="10109219" y="6222670"/>
            <a:ext cx="1419640" cy="52064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1679EE14-9A48-4A46-A507-78733FB824E6}"/>
              </a:ext>
            </a:extLst>
          </p:cNvPr>
          <p:cNvSpPr/>
          <p:nvPr/>
        </p:nvSpPr>
        <p:spPr>
          <a:xfrm>
            <a:off x="4856735" y="6482990"/>
            <a:ext cx="1239265" cy="2960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65D58458-92B9-DA4A-8CC9-E65DC02F1146}"/>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373701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C252ED-EB05-FC42-B646-31BE71E9FE54}"/>
              </a:ext>
            </a:extLst>
          </p:cNvPr>
          <p:cNvSpPr txBox="1"/>
          <p:nvPr/>
        </p:nvSpPr>
        <p:spPr>
          <a:xfrm>
            <a:off x="4942369" y="1761507"/>
            <a:ext cx="6586489" cy="3785419"/>
          </a:xfrm>
          <a:prstGeom prst="rect">
            <a:avLst/>
          </a:prstGeom>
        </p:spPr>
        <p:txBody>
          <a:bodyPr vert="horz" lIns="91440" tIns="45720" rIns="91440" bIns="45720" rtlCol="0">
            <a:noAutofit/>
          </a:bodyPr>
          <a:lstStyle/>
          <a:p>
            <a:pPr>
              <a:lnSpc>
                <a:spcPct val="90000"/>
              </a:lnSpc>
              <a:spcAft>
                <a:spcPts val="600"/>
              </a:spcAft>
            </a:pPr>
            <a:r>
              <a:rPr lang="zh-TW" altLang="en-US" sz="1600" b="1" dirty="0"/>
              <a:t>出埃及 </a:t>
            </a:r>
            <a:r>
              <a:rPr lang="en-US" altLang="zh-TW" sz="1600" b="1" dirty="0"/>
              <a:t>(</a:t>
            </a:r>
            <a:r>
              <a:rPr lang="zh-TW" altLang="en-US" sz="1600" b="1" dirty="0"/>
              <a:t>公元前</a:t>
            </a:r>
            <a:r>
              <a:rPr lang="en-US" altLang="zh-TW" sz="1600" b="1" dirty="0"/>
              <a:t>1250</a:t>
            </a:r>
            <a:r>
              <a:rPr lang="zh-TW" altLang="en-US" sz="1600" b="1" dirty="0"/>
              <a:t>年 </a:t>
            </a:r>
            <a:r>
              <a:rPr lang="en-US" altLang="zh-TW" sz="1600" b="1" dirty="0"/>
              <a:t>- 1200</a:t>
            </a:r>
            <a:r>
              <a:rPr lang="zh-TW" altLang="en-US" sz="1600" b="1" dirty="0"/>
              <a:t>年</a:t>
            </a:r>
            <a:r>
              <a:rPr lang="en-US" altLang="zh-TW" sz="1600" b="1" dirty="0"/>
              <a:t>)</a:t>
            </a:r>
            <a:r>
              <a:rPr lang="en-US" altLang="zh-TW" sz="1600" dirty="0"/>
              <a:t/>
            </a:r>
            <a:br>
              <a:rPr lang="en-US" altLang="zh-TW" sz="1600" dirty="0"/>
            </a:br>
            <a:r>
              <a:rPr lang="en-US" altLang="zh-TW" sz="1600" dirty="0"/>
              <a:t/>
            </a:r>
            <a:br>
              <a:rPr lang="en-US" altLang="zh-TW" sz="1600" dirty="0"/>
            </a:br>
            <a:r>
              <a:rPr lang="en-US" altLang="zh-TW" sz="1600" b="1" dirty="0"/>
              <a:t>(1) </a:t>
            </a:r>
            <a:r>
              <a:rPr lang="zh-TW" altLang="en-US" sz="1600" b="1" dirty="0"/>
              <a:t>上主給雅各伯起名以色列</a:t>
            </a:r>
            <a:r>
              <a:rPr lang="en-US" altLang="zh-TW" sz="1600" b="1" dirty="0"/>
              <a:t>﹙ </a:t>
            </a:r>
            <a:r>
              <a:rPr lang="zh-TW" altLang="en-US" sz="1600" b="1" dirty="0">
                <a:hlinkClick r:id="rId2"/>
              </a:rPr>
              <a:t>創</a:t>
            </a:r>
            <a:r>
              <a:rPr lang="en-US" altLang="zh-TW" sz="1600" b="1" dirty="0">
                <a:hlinkClick r:id="rId2"/>
              </a:rPr>
              <a:t>32:29</a:t>
            </a:r>
            <a:r>
              <a:rPr lang="en-US" altLang="zh-TW" sz="1600" b="1" dirty="0"/>
              <a:t>﹚</a:t>
            </a:r>
            <a:r>
              <a:rPr lang="zh-TW" altLang="en-US" sz="1600" b="1" dirty="0"/>
              <a:t>，因而雅各伯的後裔便被稱為以色列民；</a:t>
            </a:r>
            <a:r>
              <a:rPr lang="en-US" altLang="zh-TW" sz="1600" dirty="0"/>
              <a:t/>
            </a:r>
            <a:br>
              <a:rPr lang="en-US" altLang="zh-TW" sz="1600" dirty="0"/>
            </a:br>
            <a:r>
              <a:rPr lang="zh-TW" altLang="en-US" sz="1600" b="1" dirty="0"/>
              <a:t>他們移居到埃及後，被稱為希伯來人</a:t>
            </a:r>
            <a:r>
              <a:rPr lang="en-US" altLang="zh-TW" sz="1600" b="1" dirty="0"/>
              <a:t>(</a:t>
            </a:r>
            <a:r>
              <a:rPr lang="en-US" sz="1600" b="1" dirty="0"/>
              <a:t>Hebrews)，</a:t>
            </a:r>
            <a:r>
              <a:rPr lang="zh-TW" altLang="en-US" sz="1600" b="1" dirty="0"/>
              <a:t>即僑民之意。在埃及的以色列民越來越多，以至埃及人都怕了他們，遂嚴厲地強迫以色列子民做苦工（ </a:t>
            </a:r>
            <a:r>
              <a:rPr lang="zh-TW" altLang="en-US" sz="1600" b="1" dirty="0">
                <a:hlinkClick r:id="rId3"/>
              </a:rPr>
              <a:t>出</a:t>
            </a:r>
            <a:r>
              <a:rPr lang="en-US" altLang="zh-TW" sz="1600" b="1" dirty="0">
                <a:hlinkClick r:id="rId3"/>
              </a:rPr>
              <a:t>1:1 - 2:22</a:t>
            </a:r>
            <a:r>
              <a:rPr lang="zh-TW" altLang="en-US" sz="1600" b="1" dirty="0"/>
              <a:t>）。後來因梅瑟</a:t>
            </a:r>
            <a:r>
              <a:rPr lang="zh-TW" altLang="en-US" sz="1600" dirty="0"/>
              <a:t>摩西</a:t>
            </a:r>
            <a:r>
              <a:rPr lang="en-US" altLang="zh-TW" sz="1600" b="1" dirty="0"/>
              <a:t>(</a:t>
            </a:r>
            <a:r>
              <a:rPr lang="en-US" sz="1600" b="1" dirty="0"/>
              <a:t>Moses)</a:t>
            </a:r>
            <a:r>
              <a:rPr lang="zh-TW" altLang="en-US" sz="1600" b="1" dirty="0"/>
              <a:t>成了以色列民族的救星（ </a:t>
            </a:r>
            <a:r>
              <a:rPr lang="zh-TW" altLang="en-US" sz="1600" b="1" dirty="0">
                <a:hlinkClick r:id="rId4"/>
              </a:rPr>
              <a:t>出</a:t>
            </a:r>
            <a:r>
              <a:rPr lang="en-US" altLang="zh-TW" sz="1600" b="1" dirty="0">
                <a:hlinkClick r:id="rId4"/>
              </a:rPr>
              <a:t>2:23 - 7:7</a:t>
            </a:r>
            <a:r>
              <a:rPr lang="zh-TW" altLang="en-US" sz="1600" b="1" dirty="0"/>
              <a:t>），他藉上主大能的手，引領以民離開埃及（ </a:t>
            </a:r>
            <a:r>
              <a:rPr lang="zh-TW" altLang="en-US" sz="1600" b="1" dirty="0">
                <a:hlinkClick r:id="rId5"/>
              </a:rPr>
              <a:t>出</a:t>
            </a:r>
            <a:r>
              <a:rPr lang="en-US" altLang="zh-TW" sz="1600" b="1" dirty="0">
                <a:hlinkClick r:id="rId5"/>
              </a:rPr>
              <a:t>7:8 - 13:16</a:t>
            </a:r>
            <a:r>
              <a:rPr lang="zh-TW" altLang="en-US" sz="1600" b="1" dirty="0"/>
              <a:t>）。</a:t>
            </a:r>
            <a:r>
              <a:rPr lang="en-US" altLang="zh-TW" sz="1600" dirty="0"/>
              <a:t/>
            </a:r>
            <a:br>
              <a:rPr lang="en-US" altLang="zh-TW" sz="1600" dirty="0"/>
            </a:br>
            <a:r>
              <a:rPr lang="en-US" altLang="zh-TW" sz="1600" dirty="0"/>
              <a:t/>
            </a:r>
            <a:br>
              <a:rPr lang="en-US" altLang="zh-TW" sz="1600" dirty="0"/>
            </a:br>
            <a:r>
              <a:rPr lang="en-US" altLang="zh-TW" sz="1600" b="1" dirty="0"/>
              <a:t>(2) </a:t>
            </a:r>
            <a:r>
              <a:rPr lang="zh-TW" altLang="en-US" sz="1600" b="1" dirty="0"/>
              <a:t>以色列民奇蹟地渡過紅海</a:t>
            </a:r>
            <a:r>
              <a:rPr lang="en-US" altLang="zh-TW" sz="1600" b="1" dirty="0"/>
              <a:t>(</a:t>
            </a:r>
            <a:r>
              <a:rPr lang="en-US" sz="1600" b="1" dirty="0"/>
              <a:t>The Sea of Reeds)，</a:t>
            </a:r>
            <a:r>
              <a:rPr lang="zh-TW" altLang="en-US" sz="1600" b="1" dirty="0"/>
              <a:t>展開他們的新生命（ </a:t>
            </a:r>
            <a:r>
              <a:rPr lang="zh-TW" altLang="en-US" sz="1600" b="1" dirty="0">
                <a:hlinkClick r:id="rId6"/>
              </a:rPr>
              <a:t>出</a:t>
            </a:r>
            <a:r>
              <a:rPr lang="en-US" altLang="zh-TW" sz="1600" b="1" dirty="0">
                <a:hlinkClick r:id="rId6"/>
              </a:rPr>
              <a:t>13:17 - 15:21</a:t>
            </a:r>
            <a:r>
              <a:rPr lang="zh-TW" altLang="en-US" sz="1600" b="1" dirty="0"/>
              <a:t>）</a:t>
            </a:r>
            <a:r>
              <a:rPr lang="en-US" altLang="zh-TW" sz="1600" dirty="0"/>
              <a:t/>
            </a:r>
            <a:br>
              <a:rPr lang="en-US" altLang="zh-TW" sz="1600" dirty="0"/>
            </a:br>
            <a:r>
              <a:rPr lang="en-US" altLang="zh-TW" sz="1600" dirty="0"/>
              <a:t/>
            </a:r>
            <a:br>
              <a:rPr lang="en-US" altLang="zh-TW" sz="1600" dirty="0"/>
            </a:br>
            <a:r>
              <a:rPr lang="en-US" altLang="zh-TW" sz="1600" b="1" dirty="0"/>
              <a:t>(3) </a:t>
            </a:r>
            <a:r>
              <a:rPr lang="zh-TW" altLang="en-US" sz="1600" b="1" dirty="0"/>
              <a:t>以色列民在曠野中雖得到上主無限的照顧，仍怨聲載道（ </a:t>
            </a:r>
            <a:r>
              <a:rPr lang="zh-TW" altLang="en-US" sz="1600" b="1" dirty="0">
                <a:hlinkClick r:id="rId7"/>
              </a:rPr>
              <a:t>出</a:t>
            </a:r>
            <a:r>
              <a:rPr lang="en-US" altLang="zh-TW" sz="1600" b="1" dirty="0">
                <a:hlinkClick r:id="rId7"/>
              </a:rPr>
              <a:t>15:22 - 18:27</a:t>
            </a:r>
            <a:r>
              <a:rPr lang="zh-TW" altLang="en-US" sz="1600" b="1" dirty="0"/>
              <a:t>），埋怨梅瑟和上主。</a:t>
            </a:r>
            <a:r>
              <a:rPr lang="en-US" altLang="zh-TW" sz="1600" dirty="0"/>
              <a:t/>
            </a:r>
            <a:br>
              <a:rPr lang="en-US" altLang="zh-TW" sz="1600" dirty="0"/>
            </a:br>
            <a:r>
              <a:rPr lang="zh-TW" altLang="en-US" sz="1600" b="1" dirty="0"/>
              <a:t>他們到了西乃曠野，在山下安營。上主在山上多次召喚了梅瑟。西乃</a:t>
            </a:r>
            <a:r>
              <a:rPr lang="zh-TW" altLang="en-US" sz="1600" dirty="0"/>
              <a:t>西奈</a:t>
            </a:r>
            <a:r>
              <a:rPr lang="en-US" altLang="zh-TW" sz="1600" b="1" dirty="0"/>
              <a:t>(</a:t>
            </a:r>
            <a:r>
              <a:rPr lang="en-US" sz="1600" b="1" dirty="0"/>
              <a:t>Sinai)</a:t>
            </a:r>
            <a:r>
              <a:rPr lang="zh-TW" altLang="en-US" sz="1600" b="1" dirty="0"/>
              <a:t>盟約就在此訂立，並頒下十誡要以色列民遵守（ </a:t>
            </a:r>
            <a:r>
              <a:rPr lang="zh-TW" altLang="en-US" sz="1600" b="1" dirty="0">
                <a:hlinkClick r:id="rId8"/>
              </a:rPr>
              <a:t>出</a:t>
            </a:r>
            <a:r>
              <a:rPr lang="en-US" altLang="zh-TW" sz="1600" b="1" dirty="0">
                <a:hlinkClick r:id="rId8"/>
              </a:rPr>
              <a:t>19:1 - 24:18</a:t>
            </a:r>
            <a:r>
              <a:rPr lang="zh-TW" altLang="en-US" sz="1600" b="1" dirty="0"/>
              <a:t>）。可是，以色列民卻背信，上主再與他們立盟約，然而他們仍經不起考驗（ </a:t>
            </a:r>
            <a:r>
              <a:rPr lang="zh-TW" altLang="en-US" sz="1600" b="1" dirty="0">
                <a:hlinkClick r:id="rId9"/>
              </a:rPr>
              <a:t>出</a:t>
            </a:r>
            <a:r>
              <a:rPr lang="en-US" altLang="zh-TW" sz="1600" b="1" dirty="0">
                <a:hlinkClick r:id="rId9"/>
              </a:rPr>
              <a:t>32:1 - 34:28</a:t>
            </a:r>
            <a:r>
              <a:rPr lang="zh-TW" altLang="en-US" sz="1600" b="1" dirty="0"/>
              <a:t>），以致浪跡於曠野數十年（ </a:t>
            </a:r>
            <a:r>
              <a:rPr lang="zh-TW" altLang="en-US" sz="1600" b="1" dirty="0">
                <a:hlinkClick r:id="rId10"/>
              </a:rPr>
              <a:t>戶</a:t>
            </a:r>
            <a:r>
              <a:rPr lang="en-US" altLang="zh-TW" sz="1600" b="1" dirty="0">
                <a:hlinkClick r:id="rId10"/>
              </a:rPr>
              <a:t>10:29 - 14:45</a:t>
            </a:r>
            <a:r>
              <a:rPr lang="zh-TW" altLang="en-US" sz="1600" b="1" dirty="0"/>
              <a:t>）。</a:t>
            </a:r>
            <a:endParaRPr lang="en-US" sz="1600" dirty="0"/>
          </a:p>
        </p:txBody>
      </p:sp>
      <p:pic>
        <p:nvPicPr>
          <p:cNvPr id="3074" name="Picture 2" descr="Christ">
            <a:extLst>
              <a:ext uri="{FF2B5EF4-FFF2-40B4-BE49-F238E27FC236}">
                <a16:creationId xmlns:a16="http://schemas.microsoft.com/office/drawing/2014/main" xmlns="" id="{82715914-C241-0D43-ABCD-E95BD1894CC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38" r="2" b="2264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6"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34E0F7"/>
            </a:solidFill>
          </a:ln>
        </p:spPr>
        <p:style>
          <a:lnRef idx="1">
            <a:schemeClr val="accent1"/>
          </a:lnRef>
          <a:fillRef idx="0">
            <a:schemeClr val="accent1"/>
          </a:fillRef>
          <a:effectRef idx="0">
            <a:schemeClr val="accent1"/>
          </a:effectRef>
          <a:fontRef idx="minor">
            <a:schemeClr val="tx1"/>
          </a:fontRef>
        </p:style>
      </p:cxnSp>
      <p:sp>
        <p:nvSpPr>
          <p:cNvPr id="9" name="Oval 8">
            <a:hlinkClick r:id="" action="ppaction://hlinkshowjump?jump=nextslide"/>
            <a:extLst>
              <a:ext uri="{FF2B5EF4-FFF2-40B4-BE49-F238E27FC236}">
                <a16:creationId xmlns:a16="http://schemas.microsoft.com/office/drawing/2014/main" xmlns="" id="{01D5C456-DC29-B946-9852-3DE112E8CC69}"/>
              </a:ext>
            </a:extLst>
          </p:cNvPr>
          <p:cNvSpPr/>
          <p:nvPr/>
        </p:nvSpPr>
        <p:spPr>
          <a:xfrm>
            <a:off x="10109219" y="6032665"/>
            <a:ext cx="1706730" cy="71064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0" name="Oval 9">
            <a:hlinkClick r:id="" action="ppaction://hlinkshowjump?jump=firstslide"/>
            <a:extLst>
              <a:ext uri="{FF2B5EF4-FFF2-40B4-BE49-F238E27FC236}">
                <a16:creationId xmlns:a16="http://schemas.microsoft.com/office/drawing/2014/main" xmlns="" id="{B2B09CF0-953A-9F4F-8C7D-B58D2C7681A4}"/>
              </a:ext>
            </a:extLst>
          </p:cNvPr>
          <p:cNvSpPr/>
          <p:nvPr/>
        </p:nvSpPr>
        <p:spPr>
          <a:xfrm>
            <a:off x="5173410" y="6163293"/>
            <a:ext cx="1559899" cy="580017"/>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1" name="Oval 10">
            <a:hlinkClick r:id="" action="ppaction://hlinkshowjump?jump=previousslide"/>
            <a:extLst>
              <a:ext uri="{FF2B5EF4-FFF2-40B4-BE49-F238E27FC236}">
                <a16:creationId xmlns:a16="http://schemas.microsoft.com/office/drawing/2014/main" xmlns="" id="{0B029D71-BA26-204A-A7C3-1F28EFE0F5F7}"/>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144582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F494CB5-AB47-A741-87B6-13D8FB7913B2}"/>
              </a:ext>
            </a:extLst>
          </p:cNvPr>
          <p:cNvSpPr txBox="1"/>
          <p:nvPr/>
        </p:nvSpPr>
        <p:spPr>
          <a:xfrm>
            <a:off x="4942369" y="114689"/>
            <a:ext cx="6586489" cy="3785419"/>
          </a:xfrm>
          <a:prstGeom prst="rect">
            <a:avLst/>
          </a:prstGeom>
        </p:spPr>
        <p:txBody>
          <a:bodyPr vert="horz" lIns="91440" tIns="45720" rIns="91440" bIns="45720" rtlCol="0">
            <a:noAutofit/>
          </a:bodyPr>
          <a:lstStyle/>
          <a:p>
            <a:pPr>
              <a:lnSpc>
                <a:spcPct val="90000"/>
              </a:lnSpc>
              <a:spcAft>
                <a:spcPts val="600"/>
              </a:spcAft>
            </a:pPr>
            <a:r>
              <a:rPr lang="zh-TW" altLang="en-US" sz="1600" b="1" dirty="0"/>
              <a:t>征服福地</a:t>
            </a:r>
            <a:r>
              <a:rPr lang="en-US" altLang="zh-TW" sz="1600" b="1" dirty="0"/>
              <a:t>(</a:t>
            </a:r>
            <a:r>
              <a:rPr lang="zh-TW" altLang="en-US" sz="1600" b="1" dirty="0"/>
              <a:t>公元前</a:t>
            </a:r>
            <a:r>
              <a:rPr lang="en-US" altLang="zh-TW" sz="1600" b="1" dirty="0"/>
              <a:t>1200</a:t>
            </a:r>
            <a:r>
              <a:rPr lang="zh-TW" altLang="en-US" sz="1600" b="1" dirty="0"/>
              <a:t>年</a:t>
            </a:r>
            <a:r>
              <a:rPr lang="en-US" altLang="zh-TW" sz="1600" b="1" dirty="0"/>
              <a:t>)</a:t>
            </a:r>
            <a:r>
              <a:rPr lang="en-US" altLang="zh-TW" sz="1600" dirty="0"/>
              <a:t/>
            </a:r>
            <a:br>
              <a:rPr lang="en-US" altLang="zh-TW" sz="1600" dirty="0"/>
            </a:br>
            <a:r>
              <a:rPr lang="en-US" altLang="zh-TW" sz="1600" dirty="0"/>
              <a:t/>
            </a:r>
            <a:br>
              <a:rPr lang="en-US" altLang="zh-TW" sz="1600" dirty="0"/>
            </a:br>
            <a:r>
              <a:rPr lang="en-US" altLang="zh-TW" sz="1600" b="1" dirty="0"/>
              <a:t>(1) </a:t>
            </a:r>
            <a:r>
              <a:rPr lang="zh-TW" altLang="en-US" sz="1600" b="1" dirty="0"/>
              <a:t>梅瑟死後，上主命梅瑟的侍從農的兒子若蘇厄</a:t>
            </a:r>
            <a:r>
              <a:rPr lang="zh-TW" altLang="en-US" sz="1600" dirty="0"/>
              <a:t>約書亞</a:t>
            </a:r>
            <a:r>
              <a:rPr lang="en-US" altLang="zh-TW" sz="1600" b="1" dirty="0"/>
              <a:t>(</a:t>
            </a:r>
            <a:r>
              <a:rPr lang="en-US" sz="1600" b="1" dirty="0"/>
              <a:t>Joshua)</a:t>
            </a:r>
            <a:r>
              <a:rPr lang="zh-TW" altLang="en-US" sz="1600" b="1" dirty="0"/>
              <a:t>領「全體百姓過約但河，往我賜給他們，即以色列子民的地方去。」（ </a:t>
            </a:r>
            <a:r>
              <a:rPr lang="zh-TW" altLang="en-US" sz="1600" b="1" dirty="0">
                <a:hlinkClick r:id="rId2"/>
              </a:rPr>
              <a:t>蘇</a:t>
            </a:r>
            <a:r>
              <a:rPr lang="en-US" altLang="zh-TW" sz="1600" b="1" dirty="0">
                <a:hlinkClick r:id="rId2"/>
              </a:rPr>
              <a:t>1: 2</a:t>
            </a:r>
            <a:r>
              <a:rPr lang="zh-TW" altLang="en-US" sz="1600" b="1" dirty="0"/>
              <a:t>）</a:t>
            </a:r>
            <a:r>
              <a:rPr lang="en-US" altLang="zh-TW" sz="1600" dirty="0"/>
              <a:t/>
            </a:r>
            <a:br>
              <a:rPr lang="en-US" altLang="zh-TW" sz="1600" dirty="0"/>
            </a:br>
            <a:r>
              <a:rPr lang="en-US" altLang="zh-TW" sz="1600" dirty="0"/>
              <a:t/>
            </a:r>
            <a:br>
              <a:rPr lang="en-US" altLang="zh-TW" sz="1600" dirty="0"/>
            </a:br>
            <a:r>
              <a:rPr lang="en-US" altLang="zh-TW" sz="1600" b="1" dirty="0"/>
              <a:t>(2) </a:t>
            </a:r>
            <a:r>
              <a:rPr lang="zh-TW" altLang="en-US" sz="1600" b="1" dirty="0"/>
              <a:t>上主與若蘇厄同在，助他和以色列民攻佔了耶里哥</a:t>
            </a:r>
            <a:r>
              <a:rPr lang="en-US" altLang="zh-TW" sz="1600" b="1" dirty="0"/>
              <a:t>(</a:t>
            </a:r>
            <a:r>
              <a:rPr lang="en-US" sz="1600" b="1" dirty="0"/>
              <a:t>Jericho)</a:t>
            </a:r>
            <a:r>
              <a:rPr lang="zh-TW" altLang="en-US" sz="1600" b="1" dirty="0"/>
              <a:t>及哈依</a:t>
            </a:r>
            <a:r>
              <a:rPr lang="en-US" altLang="zh-TW" sz="1600" b="1" dirty="0"/>
              <a:t>(</a:t>
            </a:r>
            <a:r>
              <a:rPr lang="en-US" sz="1600" b="1" dirty="0"/>
              <a:t>Hai)（ </a:t>
            </a:r>
            <a:r>
              <a:rPr lang="zh-TW" altLang="en-US" sz="1600" b="1" dirty="0">
                <a:hlinkClick r:id="rId3"/>
              </a:rPr>
              <a:t>蘇</a:t>
            </a:r>
            <a:r>
              <a:rPr lang="en-US" altLang="zh-TW" sz="1600" b="1" dirty="0">
                <a:hlinkClick r:id="rId3"/>
              </a:rPr>
              <a:t>5:13 - 8:29</a:t>
            </a:r>
            <a:r>
              <a:rPr lang="zh-TW" altLang="en-US" sz="1600" b="1" dirty="0"/>
              <a:t>）</a:t>
            </a:r>
            <a:r>
              <a:rPr lang="en-US" altLang="zh-TW" sz="1600" dirty="0"/>
              <a:t/>
            </a:r>
            <a:br>
              <a:rPr lang="en-US" altLang="zh-TW" sz="1600" dirty="0"/>
            </a:br>
            <a:r>
              <a:rPr lang="en-US" altLang="zh-TW" sz="1600" dirty="0"/>
              <a:t/>
            </a:r>
            <a:br>
              <a:rPr lang="en-US" altLang="zh-TW" sz="1600" dirty="0"/>
            </a:br>
            <a:r>
              <a:rPr lang="en-US" altLang="zh-TW" sz="1600" b="1" dirty="0"/>
              <a:t>(3) </a:t>
            </a:r>
            <a:r>
              <a:rPr lang="zh-TW" altLang="en-US" sz="1600" b="1" dirty="0"/>
              <a:t>之後，若蘇厄在厄巴耳</a:t>
            </a:r>
            <a:r>
              <a:rPr lang="en-US" altLang="zh-TW" sz="1600" b="1" dirty="0"/>
              <a:t>(</a:t>
            </a:r>
            <a:r>
              <a:rPr lang="en-US" sz="1600" b="1" dirty="0" err="1"/>
              <a:t>Ebal</a:t>
            </a:r>
            <a:r>
              <a:rPr lang="en-US" sz="1600" b="1" dirty="0"/>
              <a:t>)</a:t>
            </a:r>
            <a:r>
              <a:rPr lang="zh-TW" altLang="en-US" sz="1600" b="1" dirty="0"/>
              <a:t>山上築了一座祭壇給上主獻祭，並在那裡將梅瑟當著以色列子民的面所寫的法律，刻在石頭上。以後若蘇厄將法律上祝福和詛咒的一切話，全照法律書上所記載的，宣讀了一遍。（ </a:t>
            </a:r>
            <a:r>
              <a:rPr lang="zh-TW" altLang="en-US" sz="1600" b="1" dirty="0">
                <a:hlinkClick r:id="rId4"/>
              </a:rPr>
              <a:t>蘇</a:t>
            </a:r>
            <a:r>
              <a:rPr lang="en-US" altLang="zh-TW" sz="1600" b="1" dirty="0">
                <a:hlinkClick r:id="rId4"/>
              </a:rPr>
              <a:t>8:30,32,34</a:t>
            </a:r>
            <a:r>
              <a:rPr lang="zh-TW" altLang="en-US" sz="1600" b="1" dirty="0"/>
              <a:t>）</a:t>
            </a:r>
            <a:r>
              <a:rPr lang="en-US" altLang="zh-TW" sz="1600" dirty="0"/>
              <a:t/>
            </a:r>
            <a:br>
              <a:rPr lang="en-US" altLang="zh-TW" sz="1600" dirty="0"/>
            </a:br>
            <a:r>
              <a:rPr lang="en-US" altLang="zh-TW" sz="1600" dirty="0"/>
              <a:t/>
            </a:r>
            <a:br>
              <a:rPr lang="en-US" altLang="zh-TW" sz="1600" dirty="0"/>
            </a:br>
            <a:r>
              <a:rPr lang="en-US" altLang="zh-TW" sz="1600" b="1" dirty="0"/>
              <a:t>(4) </a:t>
            </a:r>
            <a:r>
              <a:rPr lang="zh-TW" altLang="en-US" sz="1600" b="1" dirty="0"/>
              <a:t>後來若蘇厄遂親率他的一切軍民，和所有的精兵迎戰五個阿摩黎</a:t>
            </a:r>
            <a:r>
              <a:rPr lang="en-US" altLang="zh-TW" sz="1600" b="1" dirty="0"/>
              <a:t>(</a:t>
            </a:r>
            <a:r>
              <a:rPr lang="en-US" sz="1600" b="1" dirty="0"/>
              <a:t>Amorites )</a:t>
            </a:r>
            <a:r>
              <a:rPr lang="zh-TW" altLang="en-US" sz="1600" b="1" dirty="0"/>
              <a:t>王。（ </a:t>
            </a:r>
            <a:r>
              <a:rPr lang="zh-TW" altLang="en-US" sz="1600" b="1" dirty="0">
                <a:hlinkClick r:id="rId5"/>
              </a:rPr>
              <a:t>蘇</a:t>
            </a:r>
            <a:r>
              <a:rPr lang="en-US" altLang="zh-TW" sz="1600" b="1" dirty="0">
                <a:hlinkClick r:id="rId5"/>
              </a:rPr>
              <a:t>10:1 - 10:43</a:t>
            </a:r>
            <a:r>
              <a:rPr lang="zh-TW" altLang="en-US" sz="1600" b="1" dirty="0"/>
              <a:t>） 「若蘇厄這次出征，能獲取所有的王子和他們的土地，是因為上主以色列的天主在為以色列人作戰。（ </a:t>
            </a:r>
            <a:r>
              <a:rPr lang="zh-TW" altLang="en-US" sz="1600" b="1" dirty="0">
                <a:hlinkClick r:id="rId5"/>
              </a:rPr>
              <a:t>蘇</a:t>
            </a:r>
            <a:r>
              <a:rPr lang="en-US" altLang="zh-TW" sz="1600" b="1" dirty="0">
                <a:hlinkClick r:id="rId5"/>
              </a:rPr>
              <a:t>10: 42</a:t>
            </a:r>
            <a:r>
              <a:rPr lang="zh-TW" altLang="en-US" sz="1600" b="1" dirty="0"/>
              <a:t>） 以民因此戰役征服客納罕南部地方。</a:t>
            </a:r>
            <a:r>
              <a:rPr lang="en-US" altLang="zh-TW" sz="1600" dirty="0"/>
              <a:t/>
            </a:r>
            <a:br>
              <a:rPr lang="en-US" altLang="zh-TW" sz="1600" dirty="0"/>
            </a:br>
            <a:r>
              <a:rPr lang="en-US" altLang="zh-TW" sz="1600" dirty="0"/>
              <a:t/>
            </a:r>
            <a:br>
              <a:rPr lang="en-US" altLang="zh-TW" sz="1600" dirty="0"/>
            </a:br>
            <a:r>
              <a:rPr lang="en-US" altLang="zh-TW" sz="1600" b="1" dirty="0"/>
              <a:t>(5) </a:t>
            </a:r>
            <a:r>
              <a:rPr lang="zh-TW" altLang="en-US" sz="1600" b="1" dirty="0"/>
              <a:t>客納罕北方山區及其餘地方的王子都會合一起，來到默龍水邊紮營，要同以色列人交戰。若蘇厄遂率領自己的軍民突至默龍</a:t>
            </a:r>
            <a:r>
              <a:rPr lang="en-US" altLang="zh-TW" sz="1600" b="1" dirty="0"/>
              <a:t>(</a:t>
            </a:r>
            <a:r>
              <a:rPr lang="en-US" sz="1600" b="1" dirty="0" err="1"/>
              <a:t>Merom</a:t>
            </a:r>
            <a:r>
              <a:rPr lang="en-US" sz="1600" b="1" dirty="0"/>
              <a:t>)</a:t>
            </a:r>
            <a:r>
              <a:rPr lang="zh-TW" altLang="en-US" sz="1600" b="1" dirty="0"/>
              <a:t>水旁，向他們進攻。</a:t>
            </a:r>
            <a:r>
              <a:rPr lang="en-US" altLang="zh-TW" sz="1600" b="1" dirty="0"/>
              <a:t>……</a:t>
            </a:r>
            <a:r>
              <a:rPr lang="zh-TW" altLang="en-US" sz="1600" b="1" dirty="0"/>
              <a:t>這樣，若蘇厄佔領了那整個客納罕地區（ </a:t>
            </a:r>
            <a:r>
              <a:rPr lang="zh-TW" altLang="en-US" sz="1600" b="1" dirty="0">
                <a:hlinkClick r:id="rId6"/>
              </a:rPr>
              <a:t>蘇</a:t>
            </a:r>
            <a:r>
              <a:rPr lang="en-US" altLang="zh-TW" sz="1600" b="1" dirty="0">
                <a:hlinkClick r:id="rId6"/>
              </a:rPr>
              <a:t>11:5,7 - 16</a:t>
            </a:r>
            <a:r>
              <a:rPr lang="zh-TW" altLang="en-US" sz="1600" b="1" dirty="0"/>
              <a:t>） 「上主怎樣吩咐了他的僕人梅瑟，梅瑟也怎樣吩咐了若蘇厄，若蘇厄也就怎樣辦了。凡上主吩咐梅瑟的事，若蘇厄沒有不照辦的。」（ </a:t>
            </a:r>
            <a:r>
              <a:rPr lang="zh-TW" altLang="en-US" sz="1600" b="1" dirty="0">
                <a:hlinkClick r:id="rId6"/>
              </a:rPr>
              <a:t>蘇</a:t>
            </a:r>
            <a:r>
              <a:rPr lang="en-US" altLang="zh-TW" sz="1600" b="1" dirty="0">
                <a:hlinkClick r:id="rId6"/>
              </a:rPr>
              <a:t>11:15</a:t>
            </a:r>
            <a:r>
              <a:rPr lang="zh-TW" altLang="en-US" sz="1600" b="1" dirty="0"/>
              <a:t>）若蘇厄遂完成他的使命。 「若蘇厄佔領了那整個地區，全如上主對梅瑟所說的；若蘇厄遂將這地區按照以色列支派分給他們作產業。以後國內昇平，再無戰事。」（ </a:t>
            </a:r>
            <a:r>
              <a:rPr lang="zh-TW" altLang="en-US" sz="1600" b="1" dirty="0">
                <a:hlinkClick r:id="rId6"/>
              </a:rPr>
              <a:t>蘇</a:t>
            </a:r>
            <a:r>
              <a:rPr lang="en-US" altLang="zh-TW" sz="1600" b="1" dirty="0">
                <a:hlinkClick r:id="rId6"/>
              </a:rPr>
              <a:t>11:23</a:t>
            </a:r>
            <a:r>
              <a:rPr lang="zh-TW" altLang="en-US" sz="1600" b="1" dirty="0"/>
              <a:t>）之後，以色列民的十二支派便劃分了客納罕地（ </a:t>
            </a:r>
            <a:r>
              <a:rPr lang="zh-TW" altLang="en-US" sz="1600" b="1" dirty="0">
                <a:hlinkClick r:id="rId7"/>
              </a:rPr>
              <a:t>蘇</a:t>
            </a:r>
            <a:r>
              <a:rPr lang="en-US" altLang="zh-TW" sz="1600" b="1" dirty="0">
                <a:hlinkClick r:id="rId7"/>
              </a:rPr>
              <a:t>13:1-21:45</a:t>
            </a:r>
            <a:r>
              <a:rPr lang="zh-TW" altLang="en-US" sz="1600" b="1" dirty="0"/>
              <a:t>）。</a:t>
            </a:r>
            <a:endParaRPr lang="en-US" sz="1600" dirty="0"/>
          </a:p>
        </p:txBody>
      </p:sp>
      <p:pic>
        <p:nvPicPr>
          <p:cNvPr id="4098" name="Picture 2" descr="Christ">
            <a:extLst>
              <a:ext uri="{FF2B5EF4-FFF2-40B4-BE49-F238E27FC236}">
                <a16:creationId xmlns:a16="http://schemas.microsoft.com/office/drawing/2014/main" xmlns="" id="{B832E411-E672-5048-9C64-800174837F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1567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FBC40"/>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FFC54D51-222D-A742-A601-618407C5D3E9}"/>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2B31462C-AEC5-584B-A990-36FC9B934984}"/>
              </a:ext>
            </a:extLst>
          </p:cNvPr>
          <p:cNvSpPr/>
          <p:nvPr/>
        </p:nvSpPr>
        <p:spPr>
          <a:xfrm>
            <a:off x="5173410" y="6151418"/>
            <a:ext cx="1524273" cy="58110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14F4668D-4A1A-C645-84E2-409672168E83}"/>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97597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xmlns="" id="{EA97EF03-E65B-DA4C-98EC-91EA8F13931B}"/>
              </a:ext>
            </a:extLst>
          </p:cNvPr>
          <p:cNvSpPr txBox="1"/>
          <p:nvPr/>
        </p:nvSpPr>
        <p:spPr>
          <a:xfrm>
            <a:off x="1301261" y="590062"/>
            <a:ext cx="5409655"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5600" b="1" kern="1200" dirty="0">
                <a:solidFill>
                  <a:srgbClr val="FFFFFF"/>
                </a:solidFill>
                <a:latin typeface="+mj-lt"/>
                <a:ea typeface="+mj-ea"/>
                <a:cs typeface="+mj-cs"/>
              </a:rPr>
              <a:t>民長時代、王國統一、分裂</a:t>
            </a:r>
            <a:endParaRPr lang="en-US" sz="5600" kern="1200" dirty="0">
              <a:solidFill>
                <a:srgbClr val="FFFFFF"/>
              </a:solidFill>
              <a:latin typeface="+mj-lt"/>
              <a:ea typeface="+mj-ea"/>
              <a:cs typeface="+mj-cs"/>
            </a:endParaRPr>
          </a:p>
        </p:txBody>
      </p:sp>
      <p:sp>
        <p:nvSpPr>
          <p:cNvPr id="9"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8" name="Oval 7">
            <a:hlinkClick r:id="" action="ppaction://hlinkshowjump?jump=nextslide"/>
            <a:extLst>
              <a:ext uri="{FF2B5EF4-FFF2-40B4-BE49-F238E27FC236}">
                <a16:creationId xmlns:a16="http://schemas.microsoft.com/office/drawing/2014/main" xmlns="" id="{8283AE67-0279-0442-8BAF-9829709470A9}"/>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10" name="Oval 9">
            <a:hlinkClick r:id="" action="ppaction://hlinkshowjump?jump=firstslide"/>
            <a:extLst>
              <a:ext uri="{FF2B5EF4-FFF2-40B4-BE49-F238E27FC236}">
                <a16:creationId xmlns:a16="http://schemas.microsoft.com/office/drawing/2014/main" xmlns="" id="{D304E74B-2A0D-ED42-AD78-5A744890DDCD}"/>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12" name="Oval 11">
            <a:hlinkClick r:id="" action="ppaction://hlinkshowjump?jump=previousslide"/>
            <a:extLst>
              <a:ext uri="{FF2B5EF4-FFF2-40B4-BE49-F238E27FC236}">
                <a16:creationId xmlns:a16="http://schemas.microsoft.com/office/drawing/2014/main" xmlns="" id="{EDC281E3-94DD-4142-ACA8-3D113C9ADB5C}"/>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176067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BFD5F1-2C23-9C41-8D6D-84DEACF2B458}"/>
              </a:ext>
            </a:extLst>
          </p:cNvPr>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zh-TW" altLang="en-US" sz="1400" b="1" dirty="0"/>
              <a:t>民長時代</a:t>
            </a:r>
            <a:r>
              <a:rPr lang="en-US" altLang="zh-TW" sz="1400" b="1" dirty="0"/>
              <a:t>(</a:t>
            </a:r>
            <a:r>
              <a:rPr lang="zh-TW" altLang="en-US" sz="1400" b="1" dirty="0"/>
              <a:t>公元前</a:t>
            </a:r>
            <a:r>
              <a:rPr lang="en-US" altLang="zh-TW" sz="1400" b="1" dirty="0"/>
              <a:t>1200</a:t>
            </a:r>
            <a:r>
              <a:rPr lang="zh-TW" altLang="en-US" sz="1400" b="1" dirty="0"/>
              <a:t>年 </a:t>
            </a:r>
            <a:r>
              <a:rPr lang="en-US" altLang="zh-TW" sz="1400" b="1" dirty="0"/>
              <a:t>- 1030</a:t>
            </a:r>
            <a:r>
              <a:rPr lang="zh-TW" altLang="en-US" sz="1400" b="1" dirty="0"/>
              <a:t>年</a:t>
            </a:r>
            <a:r>
              <a:rPr lang="en-US" altLang="zh-TW" sz="1400" b="1" dirty="0"/>
              <a:t>)</a:t>
            </a:r>
            <a:r>
              <a:rPr lang="en-US" altLang="zh-TW" sz="1400" dirty="0"/>
              <a:t/>
            </a:r>
            <a:br>
              <a:rPr lang="en-US" altLang="zh-TW" sz="1400" dirty="0"/>
            </a:br>
            <a:r>
              <a:rPr lang="en-US" altLang="zh-TW" sz="1400" dirty="0"/>
              <a:t/>
            </a:r>
            <a:br>
              <a:rPr lang="en-US" altLang="zh-TW" sz="1400" dirty="0"/>
            </a:br>
            <a:r>
              <a:rPr lang="zh-TW" altLang="en-US" sz="1400" b="1" dirty="0"/>
              <a:t>若蘇厄死後，以色列民由他們的民族英雄即民長</a:t>
            </a:r>
            <a:r>
              <a:rPr lang="zh-TW" altLang="en-US" sz="1400" dirty="0"/>
              <a:t>士師</a:t>
            </a:r>
            <a:r>
              <a:rPr lang="en-US" altLang="zh-TW" sz="1400" b="1" dirty="0"/>
              <a:t>(</a:t>
            </a:r>
            <a:r>
              <a:rPr lang="en-US" sz="1400" b="1" dirty="0"/>
              <a:t>Judges)</a:t>
            </a:r>
            <a:r>
              <a:rPr lang="zh-TW" altLang="en-US" sz="1400" b="1" dirty="0"/>
              <a:t>帶領至撒烏耳</a:t>
            </a:r>
            <a:r>
              <a:rPr lang="zh-TW" altLang="en-US" sz="1400" dirty="0"/>
              <a:t>掃羅</a:t>
            </a:r>
            <a:r>
              <a:rPr lang="en-US" altLang="zh-TW" sz="1400" b="1" dirty="0"/>
              <a:t>(</a:t>
            </a:r>
            <a:r>
              <a:rPr lang="en-US" sz="1400" b="1" dirty="0"/>
              <a:t>Saul)</a:t>
            </a:r>
            <a:r>
              <a:rPr lang="zh-TW" altLang="en-US" sz="1400" b="1" dirty="0"/>
              <a:t>被立為王之前，這段時期稱為民長時代。</a:t>
            </a:r>
            <a:r>
              <a:rPr lang="en-US" altLang="zh-TW" sz="1400" dirty="0"/>
              <a:t/>
            </a:r>
            <a:br>
              <a:rPr lang="en-US" altLang="zh-TW" sz="1400" dirty="0"/>
            </a:br>
            <a:r>
              <a:rPr lang="en-US" altLang="zh-TW" sz="1400" dirty="0"/>
              <a:t/>
            </a:r>
            <a:br>
              <a:rPr lang="en-US" altLang="zh-TW" sz="1400" dirty="0"/>
            </a:br>
            <a:r>
              <a:rPr lang="zh-TW" altLang="en-US" sz="1400" b="1" dirty="0"/>
              <a:t>著名的民長計有：敖特尼耳</a:t>
            </a:r>
            <a:r>
              <a:rPr lang="en-US" altLang="zh-TW" sz="1400" b="1" dirty="0"/>
              <a:t>(</a:t>
            </a:r>
            <a:r>
              <a:rPr lang="en-US" sz="1400" b="1" dirty="0"/>
              <a:t>Othniel)（ </a:t>
            </a:r>
            <a:r>
              <a:rPr lang="zh-TW" altLang="en-US" sz="1400" b="1" dirty="0">
                <a:hlinkClick r:id="rId2"/>
              </a:rPr>
              <a:t>民</a:t>
            </a:r>
            <a:r>
              <a:rPr lang="en-US" altLang="zh-TW" sz="1400" b="1" dirty="0">
                <a:hlinkClick r:id="rId2"/>
              </a:rPr>
              <a:t>3:7-11</a:t>
            </a:r>
            <a:r>
              <a:rPr lang="zh-TW" altLang="en-US" sz="1400" b="1" dirty="0"/>
              <a:t>）、厄胡得</a:t>
            </a:r>
            <a:r>
              <a:rPr lang="en-US" altLang="zh-TW" sz="1400" b="1" dirty="0"/>
              <a:t>(</a:t>
            </a:r>
            <a:r>
              <a:rPr lang="en-US" sz="1400" b="1" dirty="0"/>
              <a:t>Ehud)（ </a:t>
            </a:r>
            <a:r>
              <a:rPr lang="zh-TW" altLang="en-US" sz="1400" b="1" dirty="0">
                <a:hlinkClick r:id="rId2"/>
              </a:rPr>
              <a:t>民</a:t>
            </a:r>
            <a:r>
              <a:rPr lang="en-US" altLang="zh-TW" sz="1400" b="1" dirty="0">
                <a:hlinkClick r:id="rId2"/>
              </a:rPr>
              <a:t>3:12-30</a:t>
            </a:r>
            <a:r>
              <a:rPr lang="zh-TW" altLang="en-US" sz="1400" b="1" dirty="0"/>
              <a:t>）、沙默加爾（ </a:t>
            </a:r>
            <a:r>
              <a:rPr lang="zh-TW" altLang="en-US" sz="1400" b="1" dirty="0">
                <a:hlinkClick r:id="rId2"/>
              </a:rPr>
              <a:t>民</a:t>
            </a:r>
            <a:r>
              <a:rPr lang="en-US" altLang="zh-TW" sz="1400" b="1" dirty="0">
                <a:hlinkClick r:id="rId2"/>
              </a:rPr>
              <a:t>3:31</a:t>
            </a:r>
            <a:r>
              <a:rPr lang="zh-TW" altLang="en-US" sz="1400" b="1" dirty="0"/>
              <a:t>）、德波辣及巴辣克</a:t>
            </a:r>
            <a:r>
              <a:rPr lang="en-US" altLang="zh-TW" sz="1400" b="1" dirty="0"/>
              <a:t>(</a:t>
            </a:r>
            <a:r>
              <a:rPr lang="en-US" sz="1400" b="1" dirty="0"/>
              <a:t>Barak)（ </a:t>
            </a:r>
            <a:r>
              <a:rPr lang="zh-TW" altLang="en-US" sz="1400" b="1" dirty="0">
                <a:hlinkClick r:id="rId3"/>
              </a:rPr>
              <a:t>民</a:t>
            </a:r>
            <a:r>
              <a:rPr lang="en-US" altLang="zh-TW" sz="1400" b="1" dirty="0">
                <a:hlinkClick r:id="rId3"/>
              </a:rPr>
              <a:t>4:1 - 5:31</a:t>
            </a:r>
            <a:r>
              <a:rPr lang="zh-TW" altLang="en-US" sz="1400" b="1" dirty="0"/>
              <a:t>）、－ 基德紅</a:t>
            </a:r>
            <a:r>
              <a:rPr lang="en-US" altLang="zh-TW" sz="1400" b="1" dirty="0"/>
              <a:t>(</a:t>
            </a:r>
            <a:r>
              <a:rPr lang="en-US" sz="1400" b="1" dirty="0"/>
              <a:t>Gideon)</a:t>
            </a:r>
            <a:r>
              <a:rPr lang="zh-TW" altLang="en-US" sz="1400" b="1" dirty="0"/>
              <a:t>及阿彼默肋客（ </a:t>
            </a:r>
            <a:r>
              <a:rPr lang="zh-TW" altLang="en-US" sz="1400" b="1" dirty="0">
                <a:hlinkClick r:id="rId4"/>
              </a:rPr>
              <a:t>民</a:t>
            </a:r>
            <a:r>
              <a:rPr lang="en-US" altLang="zh-TW" sz="1400" b="1" dirty="0">
                <a:hlinkClick r:id="rId4"/>
              </a:rPr>
              <a:t>6:1 - 9:57</a:t>
            </a:r>
            <a:r>
              <a:rPr lang="zh-TW" altLang="en-US" sz="1400" b="1" dirty="0"/>
              <a:t>）、托拉（ </a:t>
            </a:r>
            <a:r>
              <a:rPr lang="zh-TW" altLang="en-US" sz="1400" b="1" dirty="0">
                <a:hlinkClick r:id="rId5"/>
              </a:rPr>
              <a:t>民</a:t>
            </a:r>
            <a:r>
              <a:rPr lang="en-US" altLang="zh-TW" sz="1400" b="1" dirty="0">
                <a:hlinkClick r:id="rId5"/>
              </a:rPr>
              <a:t>10:1-2</a:t>
            </a:r>
            <a:r>
              <a:rPr lang="zh-TW" altLang="en-US" sz="1400" b="1" dirty="0"/>
              <a:t>）、雅依爾（ </a:t>
            </a:r>
            <a:r>
              <a:rPr lang="zh-TW" altLang="en-US" sz="1400" b="1" dirty="0">
                <a:hlinkClick r:id="rId5"/>
              </a:rPr>
              <a:t>民</a:t>
            </a:r>
            <a:r>
              <a:rPr lang="en-US" altLang="zh-TW" sz="1400" b="1" dirty="0">
                <a:hlinkClick r:id="rId5"/>
              </a:rPr>
              <a:t>10:3-5</a:t>
            </a:r>
            <a:r>
              <a:rPr lang="zh-TW" altLang="en-US" sz="1400" b="1" dirty="0"/>
              <a:t>）、 依弗大</a:t>
            </a:r>
            <a:r>
              <a:rPr lang="en-US" altLang="zh-TW" sz="1400" b="1" dirty="0"/>
              <a:t>(</a:t>
            </a:r>
            <a:r>
              <a:rPr lang="en-US" sz="1400" b="1" dirty="0"/>
              <a:t>Jephthah)（ </a:t>
            </a:r>
            <a:r>
              <a:rPr lang="zh-TW" altLang="en-US" sz="1400" b="1" dirty="0">
                <a:hlinkClick r:id="rId6"/>
              </a:rPr>
              <a:t>民</a:t>
            </a:r>
            <a:r>
              <a:rPr lang="en-US" altLang="zh-TW" sz="1400" b="1" dirty="0">
                <a:hlinkClick r:id="rId6"/>
              </a:rPr>
              <a:t>11:1 - 12:7</a:t>
            </a:r>
            <a:r>
              <a:rPr lang="zh-TW" altLang="en-US" sz="1400" b="1" dirty="0"/>
              <a:t>）、依貝贊（ </a:t>
            </a:r>
            <a:r>
              <a:rPr lang="zh-TW" altLang="en-US" sz="1400" b="1" dirty="0">
                <a:hlinkClick r:id="rId7"/>
              </a:rPr>
              <a:t>民</a:t>
            </a:r>
            <a:r>
              <a:rPr lang="en-US" altLang="zh-TW" sz="1400" b="1" dirty="0">
                <a:hlinkClick r:id="rId7"/>
              </a:rPr>
              <a:t>12:8-10</a:t>
            </a:r>
            <a:r>
              <a:rPr lang="zh-TW" altLang="en-US" sz="1400" b="1" dirty="0"/>
              <a:t>）、厄隆（ </a:t>
            </a:r>
            <a:r>
              <a:rPr lang="zh-TW" altLang="en-US" sz="1400" b="1" dirty="0">
                <a:hlinkClick r:id="rId7"/>
              </a:rPr>
              <a:t>民</a:t>
            </a:r>
            <a:r>
              <a:rPr lang="en-US" altLang="zh-TW" sz="1400" b="1" dirty="0">
                <a:hlinkClick r:id="rId7"/>
              </a:rPr>
              <a:t>12:11-12</a:t>
            </a:r>
            <a:r>
              <a:rPr lang="zh-TW" altLang="en-US" sz="1400" b="1" dirty="0"/>
              <a:t>）、阿貝冬（ </a:t>
            </a:r>
            <a:r>
              <a:rPr lang="zh-TW" altLang="en-US" sz="1400" b="1" dirty="0">
                <a:hlinkClick r:id="rId7"/>
              </a:rPr>
              <a:t>民</a:t>
            </a:r>
            <a:r>
              <a:rPr lang="en-US" altLang="zh-TW" sz="1400" b="1" dirty="0">
                <a:hlinkClick r:id="rId7"/>
              </a:rPr>
              <a:t>12:13-15</a:t>
            </a:r>
            <a:r>
              <a:rPr lang="zh-TW" altLang="en-US" sz="1400" b="1" dirty="0"/>
              <a:t>）、三松</a:t>
            </a:r>
            <a:r>
              <a:rPr lang="en-US" altLang="zh-TW" sz="1400" b="1" dirty="0"/>
              <a:t>(</a:t>
            </a:r>
            <a:r>
              <a:rPr lang="en-US" sz="1400" b="1" dirty="0"/>
              <a:t>Samson)（ </a:t>
            </a:r>
            <a:r>
              <a:rPr lang="zh-TW" altLang="en-US" sz="1400" b="1" dirty="0">
                <a:hlinkClick r:id="rId8"/>
              </a:rPr>
              <a:t>民</a:t>
            </a:r>
            <a:r>
              <a:rPr lang="en-US" altLang="zh-TW" sz="1400" b="1" dirty="0">
                <a:hlinkClick r:id="rId8"/>
              </a:rPr>
              <a:t>13:1 - 16:31</a:t>
            </a:r>
            <a:r>
              <a:rPr lang="zh-TW" altLang="en-US" sz="1400" b="1" dirty="0"/>
              <a:t>）、最後的民長撒慕爾</a:t>
            </a:r>
            <a:r>
              <a:rPr lang="en-US" altLang="zh-TW" sz="1400" b="1" dirty="0"/>
              <a:t>(</a:t>
            </a:r>
            <a:r>
              <a:rPr lang="en-US" sz="1400" b="1" dirty="0"/>
              <a:t>Samuel)（ </a:t>
            </a:r>
            <a:r>
              <a:rPr lang="zh-TW" altLang="en-US" sz="1400" b="1" dirty="0">
                <a:hlinkClick r:id="rId9"/>
              </a:rPr>
              <a:t>撒上</a:t>
            </a:r>
            <a:r>
              <a:rPr lang="en-US" altLang="zh-TW" sz="1400" b="1" dirty="0">
                <a:hlinkClick r:id="rId9"/>
              </a:rPr>
              <a:t>1:1 - 7:17</a:t>
            </a:r>
            <a:r>
              <a:rPr lang="zh-TW" altLang="en-US" sz="1400" b="1" dirty="0"/>
              <a:t>）。</a:t>
            </a:r>
            <a:r>
              <a:rPr lang="en-US" altLang="zh-TW" sz="1400" dirty="0"/>
              <a:t/>
            </a:r>
            <a:br>
              <a:rPr lang="en-US" altLang="zh-TW" sz="1400" dirty="0"/>
            </a:br>
            <a:r>
              <a:rPr lang="en-US" altLang="zh-TW" sz="1400" dirty="0"/>
              <a:t/>
            </a:r>
            <a:br>
              <a:rPr lang="en-US" altLang="zh-TW" sz="1400" dirty="0"/>
            </a:br>
            <a:r>
              <a:rPr lang="zh-TW" altLang="en-US" sz="1400" b="1" dirty="0"/>
              <a:t>撒慕爾</a:t>
            </a:r>
            <a:r>
              <a:rPr lang="zh-TW" altLang="en-US" sz="1400" dirty="0"/>
              <a:t>撒母耳</a:t>
            </a:r>
            <a:r>
              <a:rPr lang="en-US" sz="1400" b="1" dirty="0"/>
              <a:t>Samuel</a:t>
            </a:r>
            <a:r>
              <a:rPr lang="zh-TW" altLang="en-US" sz="1400" b="1" dirty="0"/>
              <a:t>是以色列民的最後一位民長。</a:t>
            </a:r>
            <a:r>
              <a:rPr lang="en-US" altLang="zh-TW" sz="1400" dirty="0"/>
              <a:t/>
            </a:r>
            <a:br>
              <a:rPr lang="en-US" altLang="zh-TW" sz="1400" dirty="0"/>
            </a:br>
            <a:r>
              <a:rPr lang="zh-TW" altLang="en-US" sz="1400" b="1" dirty="0"/>
              <a:t>當他年老時，以色列眾長老要求他為他們立一位君王。撒慕爾按上主的吩咐警告他們，君王會享有很多權利，以致他們的兒子及所擁有的一切都會被君王奪去。「但是，人民不願聽從撒慕爾的話。於是，上主對撒慕爾說：</a:t>
            </a:r>
            <a:r>
              <a:rPr lang="en-US" altLang="zh-TW" sz="1400" b="1" dirty="0"/>
              <a:t>『</a:t>
            </a:r>
            <a:r>
              <a:rPr lang="zh-TW" altLang="en-US" sz="1400" b="1" dirty="0"/>
              <a:t>你聽從他們的話，給他們一位君王罷！</a:t>
            </a:r>
            <a:r>
              <a:rPr lang="en-US" altLang="zh-TW" sz="1400" b="1" dirty="0"/>
              <a:t>』</a:t>
            </a:r>
            <a:r>
              <a:rPr lang="zh-TW" altLang="en-US" sz="1400" b="1" dirty="0"/>
              <a:t>」（ </a:t>
            </a:r>
            <a:r>
              <a:rPr lang="zh-TW" altLang="en-US" sz="1400" b="1" dirty="0">
                <a:hlinkClick r:id="rId10"/>
              </a:rPr>
              <a:t>撒上</a:t>
            </a:r>
            <a:r>
              <a:rPr lang="en-US" altLang="zh-TW" sz="1400" b="1" dirty="0">
                <a:hlinkClick r:id="rId10"/>
              </a:rPr>
              <a:t>8:19,21</a:t>
            </a:r>
            <a:r>
              <a:rPr lang="zh-TW" altLang="en-US" sz="1400" b="1" dirty="0"/>
              <a:t>）</a:t>
            </a:r>
            <a:endParaRPr lang="en-US" sz="1400" dirty="0"/>
          </a:p>
        </p:txBody>
      </p:sp>
      <p:pic>
        <p:nvPicPr>
          <p:cNvPr id="5122" name="Picture 2" descr="Christ">
            <a:extLst>
              <a:ext uri="{FF2B5EF4-FFF2-40B4-BE49-F238E27FC236}">
                <a16:creationId xmlns:a16="http://schemas.microsoft.com/office/drawing/2014/main" xmlns="" id="{EC2A854F-E163-9743-821B-7570037315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7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DD86F5"/>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AD784133-F871-874A-A390-4FF2B2E597DF}"/>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E71ECC81-C259-5E4E-9145-F87A0ABB7394}"/>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E324E7B0-7DD8-504D-A669-EC43CB6619D9}"/>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311130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4EAB546-A7F5-824D-8084-6E19C27FF256}"/>
              </a:ext>
            </a:extLst>
          </p:cNvPr>
          <p:cNvSpPr txBox="1"/>
          <p:nvPr/>
        </p:nvSpPr>
        <p:spPr>
          <a:xfrm>
            <a:off x="4310743" y="19686"/>
            <a:ext cx="7881236" cy="360614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zh-TW" altLang="en-US" sz="1400" b="1" dirty="0"/>
              <a:t>王國統一</a:t>
            </a:r>
            <a:r>
              <a:rPr lang="en-US" altLang="zh-TW" sz="1400" b="1" dirty="0"/>
              <a:t>(</a:t>
            </a:r>
            <a:r>
              <a:rPr lang="zh-TW" altLang="en-US" sz="1400" b="1" dirty="0"/>
              <a:t>公元前</a:t>
            </a:r>
            <a:r>
              <a:rPr lang="en-US" altLang="zh-TW" sz="1400" b="1" dirty="0"/>
              <a:t>1030</a:t>
            </a:r>
            <a:r>
              <a:rPr lang="zh-TW" altLang="en-US" sz="1400" b="1" dirty="0"/>
              <a:t>年至</a:t>
            </a:r>
            <a:r>
              <a:rPr lang="en-US" altLang="zh-TW" sz="1400" b="1" dirty="0"/>
              <a:t>931</a:t>
            </a:r>
            <a:r>
              <a:rPr lang="zh-TW" altLang="en-US" sz="1400" b="1" dirty="0"/>
              <a:t>年</a:t>
            </a:r>
            <a:r>
              <a:rPr lang="en-US" altLang="zh-TW" sz="1400" b="1" dirty="0"/>
              <a:t>)</a:t>
            </a:r>
            <a:r>
              <a:rPr lang="en-US" altLang="zh-TW" sz="1400" dirty="0"/>
              <a:t/>
            </a:r>
            <a:br>
              <a:rPr lang="en-US" altLang="zh-TW" sz="1400" dirty="0"/>
            </a:br>
            <a:endParaRPr lang="en-US" altLang="zh-TW" sz="1400" dirty="0"/>
          </a:p>
          <a:p>
            <a:pPr>
              <a:lnSpc>
                <a:spcPct val="90000"/>
              </a:lnSpc>
              <a:spcAft>
                <a:spcPts val="600"/>
              </a:spcAft>
            </a:pPr>
            <a:r>
              <a:rPr lang="zh-TW" altLang="en-US" sz="1400" b="1" dirty="0"/>
              <a:t>撒烏耳</a:t>
            </a:r>
            <a:r>
              <a:rPr lang="zh-TW" altLang="en-US" sz="1400" dirty="0"/>
              <a:t>掃羅</a:t>
            </a:r>
            <a:r>
              <a:rPr lang="en-US" altLang="zh-TW" sz="1400" b="1" dirty="0"/>
              <a:t>(</a:t>
            </a:r>
            <a:r>
              <a:rPr lang="en-US" sz="1400" b="1" dirty="0"/>
              <a:t>Saul)</a:t>
            </a:r>
            <a:r>
              <a:rPr lang="zh-TW" altLang="en-US" sz="1400" b="1" dirty="0"/>
              <a:t>是以色列民的第一位君王（公元前</a:t>
            </a:r>
            <a:r>
              <a:rPr lang="en-US" altLang="zh-TW" sz="1400" b="1" dirty="0"/>
              <a:t>1030</a:t>
            </a:r>
            <a:r>
              <a:rPr lang="zh-TW" altLang="en-US" sz="1400" b="1" dirty="0"/>
              <a:t>年），他「三十歲登極，作以色列王四十年。」「撒烏耳取得了以色列的王權後，便向四周所有的敵人進攻。他很是英勇，拯救以色列人脫離來搶掠的人。撒烏耳見到任何勇敢善戰的人，就叫他來跟隨自己。」（ </a:t>
            </a:r>
            <a:r>
              <a:rPr lang="zh-TW" altLang="en-US" sz="1400" b="1" dirty="0">
                <a:hlinkClick r:id="rId2"/>
              </a:rPr>
              <a:t>撒上</a:t>
            </a:r>
            <a:r>
              <a:rPr lang="en-US" altLang="zh-TW" sz="1400" b="1" dirty="0">
                <a:hlinkClick r:id="rId2"/>
              </a:rPr>
              <a:t>14:47,48,52</a:t>
            </a:r>
            <a:r>
              <a:rPr lang="zh-TW" altLang="en-US" sz="1400" b="1" dirty="0"/>
              <a:t>）後來，撒烏耳沒有順聽上主的命令，只顧急忙搶掠財物，行了上主不喜歡的事。因此，上主要求撒慕爾傳話給撒烏爾說「既然你拒絕了上主的命令，上主也拒絕你，不要你作以色列王。」（ </a:t>
            </a:r>
            <a:r>
              <a:rPr lang="zh-TW" altLang="en-US" sz="1400" b="1" dirty="0">
                <a:hlinkClick r:id="rId3"/>
              </a:rPr>
              <a:t>撒上</a:t>
            </a:r>
            <a:r>
              <a:rPr lang="en-US" altLang="zh-TW" sz="1400" b="1" dirty="0">
                <a:hlinkClick r:id="rId3"/>
              </a:rPr>
              <a:t>15:26</a:t>
            </a:r>
            <a:r>
              <a:rPr lang="zh-TW" altLang="en-US" sz="1400" b="1" dirty="0"/>
              <a:t>）</a:t>
            </a:r>
            <a:r>
              <a:rPr lang="en-US" altLang="zh-TW" sz="1400" dirty="0"/>
              <a:t/>
            </a:r>
            <a:br>
              <a:rPr lang="en-US" altLang="zh-TW" sz="1400" dirty="0"/>
            </a:br>
            <a:r>
              <a:rPr lang="zh-TW" altLang="en-US" sz="1400" b="1" dirty="0"/>
              <a:t>「上主對撒慕爾說：「我既然廢棄了撒烏耳，不要他作以色列的君王，你為他要悲傷到幾時呢？把你的角盛滿油，我派你到白冷人葉瑟</a:t>
            </a:r>
            <a:r>
              <a:rPr lang="en-US" altLang="zh-TW" sz="1400" b="1" dirty="0"/>
              <a:t>(</a:t>
            </a:r>
            <a:r>
              <a:rPr lang="en-US" sz="1400" b="1" dirty="0"/>
              <a:t>Jesse)</a:t>
            </a:r>
            <a:r>
              <a:rPr lang="zh-TW" altLang="en-US" sz="1400" b="1" dirty="0"/>
              <a:t>那裡去，因為在他的兒子中，我已為我選定了一位君王。」（ </a:t>
            </a:r>
            <a:r>
              <a:rPr lang="zh-TW" altLang="en-US" sz="1400" b="1" dirty="0">
                <a:hlinkClick r:id="rId4"/>
              </a:rPr>
              <a:t>撒上</a:t>
            </a:r>
            <a:r>
              <a:rPr lang="en-US" altLang="zh-TW" sz="1400" b="1" dirty="0">
                <a:hlinkClick r:id="rId4"/>
              </a:rPr>
              <a:t>16:1</a:t>
            </a:r>
            <a:r>
              <a:rPr lang="zh-TW" altLang="en-US" sz="1400" b="1" dirty="0"/>
              <a:t>）「撒慕爾拿起油角來，在他兄弟們中給他傅了油。從那天起，上主的神便降臨於達味。」（ </a:t>
            </a:r>
            <a:r>
              <a:rPr lang="zh-TW" altLang="en-US" sz="1400" b="1" dirty="0">
                <a:hlinkClick r:id="rId4"/>
              </a:rPr>
              <a:t>撒上</a:t>
            </a:r>
            <a:r>
              <a:rPr lang="en-US" altLang="zh-TW" sz="1400" b="1" dirty="0">
                <a:hlinkClick r:id="rId4"/>
              </a:rPr>
              <a:t>16:13</a:t>
            </a:r>
            <a:r>
              <a:rPr lang="zh-TW" altLang="en-US" sz="1400" b="1" dirty="0"/>
              <a:t>）先知們所預言的默西亞是葉瑟的苗芽，達味</a:t>
            </a:r>
            <a:r>
              <a:rPr lang="zh-TW" altLang="en-US" sz="1400" dirty="0"/>
              <a:t>大衞</a:t>
            </a:r>
            <a:r>
              <a:rPr lang="en-US" altLang="zh-TW" sz="1400" b="1" dirty="0"/>
              <a:t>(</a:t>
            </a:r>
            <a:r>
              <a:rPr lang="en-US" sz="1400" b="1" dirty="0"/>
              <a:t>David)</a:t>
            </a:r>
            <a:r>
              <a:rPr lang="zh-TW" altLang="en-US" sz="1400" b="1" dirty="0"/>
              <a:t>的後裔，這位默西亞</a:t>
            </a:r>
            <a:r>
              <a:rPr lang="en-US" altLang="zh-TW" sz="1400" b="1" dirty="0"/>
              <a:t>(</a:t>
            </a:r>
            <a:r>
              <a:rPr lang="en-US" sz="1400" b="1" dirty="0"/>
              <a:t>Messiah)</a:t>
            </a:r>
            <a:r>
              <a:rPr lang="zh-TW" altLang="en-US" sz="1400" b="1" dirty="0"/>
              <a:t>就是耶穌基督。 撒烏耳陣亡後，首先是猶大</a:t>
            </a:r>
            <a:r>
              <a:rPr lang="en-US" altLang="zh-TW" sz="1400" b="1" dirty="0"/>
              <a:t>(</a:t>
            </a:r>
            <a:r>
              <a:rPr lang="en-US" sz="1400" b="1" dirty="0"/>
              <a:t>Juda)</a:t>
            </a:r>
            <a:r>
              <a:rPr lang="zh-TW" altLang="en-US" sz="1400" b="1" dirty="0"/>
              <a:t>支派，其後各支派都相繼擁立達味為王（公元前</a:t>
            </a:r>
            <a:r>
              <a:rPr lang="en-US" altLang="zh-TW" sz="1400" b="1" dirty="0"/>
              <a:t>1010</a:t>
            </a:r>
            <a:r>
              <a:rPr lang="zh-TW" altLang="en-US" sz="1400" b="1" dirty="0"/>
              <a:t>年）。達味攻陷耶路撒冷</a:t>
            </a:r>
            <a:r>
              <a:rPr lang="en-US" altLang="zh-TW" sz="1400" b="1" dirty="0"/>
              <a:t>(</a:t>
            </a:r>
            <a:r>
              <a:rPr lang="en-US" sz="1400" b="1" dirty="0"/>
              <a:t>Jerusalem)</a:t>
            </a:r>
            <a:r>
              <a:rPr lang="zh-TW" altLang="en-US" sz="1400" b="1" dirty="0"/>
              <a:t>後，就以此城為政教的中心。「達味登極時已三十歲，做王四十年。」（ </a:t>
            </a:r>
            <a:r>
              <a:rPr lang="zh-TW" altLang="en-US" sz="1400" b="1" dirty="0">
                <a:hlinkClick r:id="rId5"/>
              </a:rPr>
              <a:t>撒下</a:t>
            </a:r>
            <a:r>
              <a:rPr lang="en-US" altLang="zh-TW" sz="1400" b="1" dirty="0">
                <a:hlinkClick r:id="rId5"/>
              </a:rPr>
              <a:t>5:4</a:t>
            </a:r>
            <a:r>
              <a:rPr lang="zh-TW" altLang="en-US" sz="1400" b="1" dirty="0"/>
              <a:t>）在達味治下，民生安定，疆土鞏固。可惜達味因貪圖美色而陷害忠良，上主便派遣納堂</a:t>
            </a:r>
            <a:r>
              <a:rPr lang="en-US" altLang="zh-TW" sz="1400" b="1" dirty="0"/>
              <a:t>(</a:t>
            </a:r>
            <a:r>
              <a:rPr lang="en-US" sz="1400" b="1" dirty="0"/>
              <a:t>Nathan)</a:t>
            </a:r>
            <a:r>
              <a:rPr lang="zh-TW" altLang="en-US" sz="1400" b="1" dirty="0"/>
              <a:t>先知去警告達味，讓達味悔罪。又有一次，達味因為想知道自己統治的人民的數目，便下令進行人口統計。「達味統計人民以後，心中感到不安，遂向上主說：</a:t>
            </a:r>
            <a:r>
              <a:rPr lang="en-US" altLang="zh-TW" sz="1400" b="1" dirty="0"/>
              <a:t>『</a:t>
            </a:r>
            <a:r>
              <a:rPr lang="zh-TW" altLang="en-US" sz="1400" b="1" dirty="0"/>
              <a:t>我做這事，實在犯了重罪。上主，現在我求你，赦免你僕人的罪，因為我所行的實在昏愚。</a:t>
            </a:r>
            <a:r>
              <a:rPr lang="en-US" altLang="zh-TW" sz="1400" b="1" dirty="0"/>
              <a:t>』</a:t>
            </a:r>
            <a:r>
              <a:rPr lang="zh-TW" altLang="en-US" sz="1400" b="1" dirty="0"/>
              <a:t>」（ </a:t>
            </a:r>
            <a:r>
              <a:rPr lang="zh-TW" altLang="en-US" sz="1400" b="1" dirty="0">
                <a:hlinkClick r:id="rId5"/>
              </a:rPr>
              <a:t>撒下</a:t>
            </a:r>
            <a:r>
              <a:rPr lang="en-US" altLang="zh-TW" sz="1400" b="1" dirty="0">
                <a:hlinkClick r:id="rId5"/>
              </a:rPr>
              <a:t>24:10</a:t>
            </a:r>
            <a:r>
              <a:rPr lang="zh-TW" altLang="en-US" sz="1400" b="1" dirty="0"/>
              <a:t>）上主又派遣先知去告訴達味，祂要降災於以色列，「上主遂使瘟疫降於以色列」（ </a:t>
            </a:r>
            <a:r>
              <a:rPr lang="zh-TW" altLang="en-US" sz="1400" b="1" dirty="0">
                <a:hlinkClick r:id="rId5"/>
              </a:rPr>
              <a:t>撒下</a:t>
            </a:r>
            <a:r>
              <a:rPr lang="en-US" altLang="zh-TW" sz="1400" b="1" dirty="0">
                <a:hlinkClick r:id="rId5"/>
              </a:rPr>
              <a:t>24:15</a:t>
            </a:r>
            <a:r>
              <a:rPr lang="zh-TW" altLang="en-US" sz="1400" b="1" dirty="0"/>
              <a:t>），「達味為上主建立了一座祭壇，奉獻了全燔祭與和平祭。這樣上主纔憐恤了那地，以色列間的災禍遂告平息。」（ </a:t>
            </a:r>
            <a:r>
              <a:rPr lang="zh-TW" altLang="en-US" sz="1400" b="1" dirty="0">
                <a:hlinkClick r:id="rId5"/>
              </a:rPr>
              <a:t>撒下</a:t>
            </a:r>
            <a:r>
              <a:rPr lang="en-US" altLang="zh-TW" sz="1400" b="1" dirty="0">
                <a:hlinkClick r:id="rId5"/>
              </a:rPr>
              <a:t>24:24</a:t>
            </a:r>
            <a:r>
              <a:rPr lang="zh-TW" altLang="en-US" sz="1400" b="1" dirty="0"/>
              <a:t>）達味雖是王，卻是個凡人，他常有過犯，然而他相信上主富於仁慈，寬恕他的罪過。</a:t>
            </a:r>
            <a:r>
              <a:rPr lang="en-US" altLang="zh-TW" sz="1400" dirty="0"/>
              <a:t/>
            </a:r>
            <a:br>
              <a:rPr lang="en-US" altLang="zh-TW" sz="1400" dirty="0"/>
            </a:br>
            <a:r>
              <a:rPr lang="en-US" altLang="zh-TW" sz="1400" dirty="0"/>
              <a:t/>
            </a:r>
            <a:br>
              <a:rPr lang="en-US" altLang="zh-TW" sz="1400" dirty="0"/>
            </a:br>
            <a:r>
              <a:rPr lang="zh-TW" altLang="en-US" sz="1400" b="1" dirty="0"/>
              <a:t>達味年老時，便吩咐司祭匝多克</a:t>
            </a:r>
            <a:r>
              <a:rPr lang="en-US" altLang="zh-TW" sz="1400" b="1" dirty="0"/>
              <a:t>(</a:t>
            </a:r>
            <a:r>
              <a:rPr lang="en-US" sz="1400" b="1" dirty="0"/>
              <a:t>Zadok)</a:t>
            </a:r>
            <a:r>
              <a:rPr lang="zh-TW" altLang="en-US" sz="1400" b="1" dirty="0"/>
              <a:t>和先知納堂在基紅</a:t>
            </a:r>
            <a:r>
              <a:rPr lang="en-US" altLang="zh-TW" sz="1400" b="1" dirty="0"/>
              <a:t>(</a:t>
            </a:r>
            <a:r>
              <a:rPr lang="en-US" sz="1400" b="1" dirty="0"/>
              <a:t>Gihon)</a:t>
            </a:r>
            <a:r>
              <a:rPr lang="zh-TW" altLang="en-US" sz="1400" b="1" dirty="0"/>
              <a:t>給撒羅滿</a:t>
            </a:r>
            <a:r>
              <a:rPr lang="zh-TW" altLang="en-US" sz="1400" dirty="0"/>
              <a:t>所羅門</a:t>
            </a:r>
            <a:r>
              <a:rPr lang="en-US" altLang="zh-TW" sz="1400" b="1" dirty="0"/>
              <a:t>(</a:t>
            </a:r>
            <a:r>
              <a:rPr lang="en-US" sz="1400" b="1" dirty="0"/>
              <a:t>Solomon)</a:t>
            </a:r>
            <a:r>
              <a:rPr lang="zh-TW" altLang="en-US" sz="1400" b="1" dirty="0"/>
              <a:t>傅油，立他為王（公元前</a:t>
            </a:r>
            <a:r>
              <a:rPr lang="en-US" altLang="zh-TW" sz="1400" b="1" dirty="0"/>
              <a:t>970</a:t>
            </a:r>
            <a:r>
              <a:rPr lang="zh-TW" altLang="en-US" sz="1400" b="1" dirty="0"/>
              <a:t>年）。達味臨終前吩咐自己的兒子撒羅滿要「恪守上主你天主的典章，履行他的道路，遵守他的規律、誡命、法令和制度，如梅瑟法律上所記載的：這樣無論你做什麼，無論你往何處去，必然順利。」（ </a:t>
            </a:r>
            <a:r>
              <a:rPr lang="zh-TW" altLang="en-US" sz="1400" b="1" dirty="0">
                <a:hlinkClick r:id="rId6"/>
              </a:rPr>
              <a:t>列上</a:t>
            </a:r>
            <a:r>
              <a:rPr lang="en-US" altLang="zh-TW" sz="1400" b="1" dirty="0">
                <a:hlinkClick r:id="rId6"/>
              </a:rPr>
              <a:t>2:3</a:t>
            </a:r>
            <a:r>
              <a:rPr lang="zh-TW" altLang="en-US" sz="1400" b="1" dirty="0"/>
              <a:t>）「撒羅滿於是坐上了他父親達味的寶座，他的王國很是鞏固。」（ </a:t>
            </a:r>
            <a:r>
              <a:rPr lang="zh-TW" altLang="en-US" sz="1400" b="1" dirty="0">
                <a:hlinkClick r:id="rId6"/>
              </a:rPr>
              <a:t>列上</a:t>
            </a:r>
            <a:r>
              <a:rPr lang="en-US" altLang="zh-TW" sz="1400" b="1" dirty="0">
                <a:hlinkClick r:id="rId6"/>
              </a:rPr>
              <a:t>2:12</a:t>
            </a:r>
            <a:r>
              <a:rPr lang="zh-TW" altLang="en-US" sz="1400" b="1" dirty="0"/>
              <a:t>）撒羅滿愛慕上主，且遵行他父親達味的律例，他還求上主賜他一顆慧心，可統治上主的百姓，判斷善惡，「因為撒羅滿求了這件事，獲得了上主的歡心。」（ </a:t>
            </a:r>
            <a:r>
              <a:rPr lang="zh-TW" altLang="en-US" sz="1400" b="1" dirty="0">
                <a:hlinkClick r:id="rId7"/>
              </a:rPr>
              <a:t>列上</a:t>
            </a:r>
            <a:r>
              <a:rPr lang="en-US" altLang="zh-TW" sz="1400" b="1" dirty="0">
                <a:hlinkClick r:id="rId7"/>
              </a:rPr>
              <a:t>3:10</a:t>
            </a:r>
            <a:r>
              <a:rPr lang="zh-TW" altLang="en-US" sz="1400" b="1" dirty="0"/>
              <a:t>）</a:t>
            </a:r>
            <a:endParaRPr lang="en-US" sz="1400" dirty="0"/>
          </a:p>
        </p:txBody>
      </p:sp>
      <p:pic>
        <p:nvPicPr>
          <p:cNvPr id="6146" name="Picture 2" descr="Christ">
            <a:extLst>
              <a:ext uri="{FF2B5EF4-FFF2-40B4-BE49-F238E27FC236}">
                <a16:creationId xmlns:a16="http://schemas.microsoft.com/office/drawing/2014/main" xmlns="" id="{4A6328A1-75A3-F04B-9476-5595603368D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16784"/>
          <a:stretch/>
        </p:blipFill>
        <p:spPr bwMode="auto">
          <a:xfrm>
            <a:off x="21" y="10"/>
            <a:ext cx="4215720"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41DDAE"/>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xmlns="" id="{0B9E306C-6C5F-0E42-AD03-CD25E5B96979}"/>
              </a:ext>
            </a:extLst>
          </p:cNvPr>
          <p:cNvSpPr/>
          <p:nvPr/>
        </p:nvSpPr>
        <p:spPr>
          <a:xfrm>
            <a:off x="10109218" y="5850628"/>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下一頁</a:t>
            </a:r>
            <a:endParaRPr lang="zh-TW" altLang="en-US" dirty="0">
              <a:solidFill>
                <a:schemeClr val="tx1"/>
              </a:solidFill>
            </a:endParaRPr>
          </a:p>
        </p:txBody>
      </p:sp>
      <p:sp>
        <p:nvSpPr>
          <p:cNvPr id="6" name="Oval 5">
            <a:hlinkClick r:id="" action="ppaction://hlinkshowjump?jump=firstslide"/>
            <a:extLst>
              <a:ext uri="{FF2B5EF4-FFF2-40B4-BE49-F238E27FC236}">
                <a16:creationId xmlns:a16="http://schemas.microsoft.com/office/drawing/2014/main" xmlns="" id="{323D314C-DF2C-5547-8E3C-A33532F8F488}"/>
              </a:ext>
            </a:extLst>
          </p:cNvPr>
          <p:cNvSpPr/>
          <p:nvPr/>
        </p:nvSpPr>
        <p:spPr>
          <a:xfrm>
            <a:off x="5173410" y="5839841"/>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主頁</a:t>
            </a:r>
            <a:endParaRPr lang="zh-TW" altLang="en-US" dirty="0">
              <a:solidFill>
                <a:schemeClr val="tx1"/>
              </a:solidFill>
            </a:endParaRPr>
          </a:p>
        </p:txBody>
      </p:sp>
      <p:sp>
        <p:nvSpPr>
          <p:cNvPr id="7" name="Oval 6">
            <a:hlinkClick r:id="" action="ppaction://hlinkshowjump?jump=previousslide"/>
            <a:extLst>
              <a:ext uri="{FF2B5EF4-FFF2-40B4-BE49-F238E27FC236}">
                <a16:creationId xmlns:a16="http://schemas.microsoft.com/office/drawing/2014/main" xmlns="" id="{CEA8BA8F-408B-294D-BE04-A16ED715AA70}"/>
              </a:ext>
            </a:extLst>
          </p:cNvPr>
          <p:cNvSpPr/>
          <p:nvPr/>
        </p:nvSpPr>
        <p:spPr>
          <a:xfrm>
            <a:off x="254719" y="5846015"/>
            <a:ext cx="1840675" cy="89268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上一頁</a:t>
            </a:r>
            <a:endParaRPr lang="zh-TW" altLang="en-US" dirty="0">
              <a:solidFill>
                <a:schemeClr val="tx1"/>
              </a:solidFill>
            </a:endParaRPr>
          </a:p>
        </p:txBody>
      </p:sp>
    </p:spTree>
    <p:extLst>
      <p:ext uri="{BB962C8B-B14F-4D97-AF65-F5344CB8AC3E}">
        <p14:creationId xmlns:p14="http://schemas.microsoft.com/office/powerpoint/2010/main" val="250816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321</Words>
  <Application>Microsoft Macintosh PowerPoint</Application>
  <PresentationFormat>Custom</PresentationFormat>
  <Paragraphs>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jaslolly0120@gmail.com</dc:creator>
  <cp:lastModifiedBy>LOUIS HA</cp:lastModifiedBy>
  <cp:revision>4</cp:revision>
  <dcterms:created xsi:type="dcterms:W3CDTF">2022-01-03T02:51:01Z</dcterms:created>
  <dcterms:modified xsi:type="dcterms:W3CDTF">2022-01-12T12:26:00Z</dcterms:modified>
</cp:coreProperties>
</file>