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9252B-D245-E14F-B4A4-D77AE905001B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806BE-6B41-984E-8F45-32907A08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06BE-6B41-984E-8F45-32907A08D3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D38D-935A-5542-8CA3-14592C839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72547-EB7A-944C-8C83-0453C368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B7A16-1712-DF4C-9C9E-BBD44B65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73AD-CA77-1F4B-94A2-3A99F08A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2760-BA25-5746-B8BF-9B18547D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8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B23D-E767-A741-B595-FE10FB1B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A2926-5DCC-1B44-B2BD-AD222571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1269-4124-1945-8F1C-EB5482BD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BFC5-08E1-3443-A8AB-EC04A2C3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8C148-4C1F-7142-805A-09ABAFA6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B1D95-324E-914C-AB04-32A087C7A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07459-24C7-9144-AF2C-A2D14D5C8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65FB7-D81E-5A45-B2A2-124291B3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19768-201A-7E41-83E1-3A13B94C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6BF0-3387-534D-AAF3-63AB3137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FA94-284A-974C-9666-E6429857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1D4F-4907-B74B-B9DD-25ED68E6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C16A-90B9-B14B-8BAC-7EB9E52D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BC48-B935-2445-914D-ADF125EE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77F9-51B7-9041-B5E3-840FB193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EDEB-4CAA-FE47-9230-9C6C159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7C36D-62F8-2F45-9755-015E2358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C0045-3EBD-9E41-883A-FBF575CE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19ED-9F92-6944-9777-CB484BDC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39D32-755A-9C42-8716-D5456214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D060-A9CC-A947-A304-1C7658A1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D8C6-D26D-5441-80F5-4778EB17F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1A7CD-B167-E840-8698-198E24CE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EAF7C-AEE9-CD40-813A-F8B24407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6D6F0-3829-B04A-9C2A-995620D1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24BD5-657F-2C49-B85B-FD79EFCA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EA14-F4FE-564A-8EF1-E1D18D23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7DA34-92AB-C542-9707-D624A415F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063F5-9328-E14B-9534-A3DF7B36C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17FBA-EC49-C047-AFA1-98C8ABD69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77146-03E1-C84D-8DD1-D85CD4E4F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88CEB-75F9-AB46-93B3-DE936ED6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AB40C-AA8C-B746-AF87-F3555E2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A82F8-8FA2-5940-9E25-6F3D0CFC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BA68-8526-6F42-89D9-BAD56E51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A331D-641B-DF49-9416-F7D1CA9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38B23-3EE2-CC45-9F54-B6942D5A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807E3-F45A-C34C-8950-6070DF66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73DAE-2A6C-224E-8C6F-D36CD9A6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1496B-8EED-F447-ACD4-00D24FED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14019-771D-DC45-90D0-35AEC793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B66A-BC99-8A4F-AAB1-A38D68CB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B14D-DA73-A64A-84C3-A120CA49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5E331-3333-4C45-9582-675F2193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E463A-C6DE-3C4D-8BA3-3438F5DA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7797-5B09-D747-A57B-EF65237E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2D08-CF4B-4D4F-BB63-B55BB1CF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E4B3-A716-2244-B461-4EB7F486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406AE-0445-4344-A433-40B844529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07E40-B012-254B-9828-23338DB6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37F2A-5859-AF4D-9D35-A18794B6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50259-E48A-AD48-B938-50BCEB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E0F4B-92FE-0B43-956F-CEC95069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CAC20-2401-5D49-9707-39036063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B78E-4BC0-CE4A-8A5C-51012BBE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D2DE-763B-624A-9615-B110C2ECC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8EB-22D6-134E-8E96-6FF395B58CC2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B69F1-ED24-954C-BE47-911B5035D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D55E-B0A6-FC4F-9717-97323D6E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67E3-D7EA-A147-9CA5-4DD852A0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C2CB89-B530-DB49-83DC-E0A8C189F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b="249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359D1-6EF4-9F4C-8B63-76A39032DFA0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卷一</a:t>
            </a:r>
            <a:r>
              <a:rPr lang="en-US" altLang="zh-TW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zh-TW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耶穌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70523D-2BAD-694A-A25F-CE818CA052D6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</p:spTree>
    <p:extLst>
      <p:ext uri="{BB962C8B-B14F-4D97-AF65-F5344CB8AC3E}">
        <p14:creationId xmlns:p14="http://schemas.microsoft.com/office/powerpoint/2010/main" val="351295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3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基督的實質是什麼，什麼是基督– 耶穌，我愛你">
            <a:extLst>
              <a:ext uri="{FF2B5EF4-FFF2-40B4-BE49-F238E27FC236}">
                <a16:creationId xmlns:a16="http://schemas.microsoft.com/office/drawing/2014/main" id="{5C3A61B3-736A-C541-8AF9-C42DE2EEB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2" b="17715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959CD-2484-C849-A85D-A96DB35404DB}"/>
              </a:ext>
            </a:extLst>
          </p:cNvPr>
          <p:cNvSpPr txBox="1"/>
          <p:nvPr/>
        </p:nvSpPr>
        <p:spPr>
          <a:xfrm>
            <a:off x="909452" y="1035837"/>
            <a:ext cx="10165218" cy="481017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b="1" dirty="0">
                <a:solidFill>
                  <a:srgbClr val="000000"/>
                </a:solidFill>
              </a:rPr>
              <a:t>耶穌於加里肋亞湖邊遭到失敗後，就決定要將天國的訊息帶到猶太民族的核心耶路撒冷</a:t>
            </a:r>
            <a:r>
              <a:rPr lang="en-US" altLang="zh-TW" b="1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Jerusalem)</a:t>
            </a:r>
            <a:r>
              <a:rPr lang="zh-TW" altLang="en-US" b="1" dirty="0">
                <a:solidFill>
                  <a:srgbClr val="000000"/>
                </a:solidFill>
              </a:rPr>
              <a:t>去；這行動是耶穌一生中所面對的最重要抉擇和最大挑戰。</a:t>
            </a:r>
            <a:br>
              <a:rPr lang="en-US" altLang="zh-TW" dirty="0">
                <a:solidFill>
                  <a:srgbClr val="000000"/>
                </a:solidFill>
              </a:rPr>
            </a:b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b="1" dirty="0">
                <a:solidFill>
                  <a:srgbClr val="000000"/>
                </a:solidFill>
              </a:rPr>
              <a:t>耶路撒冷城是猶太人的政治、經濟、宗教、文化中心，也是龍蛇混雜之地。在大節日時，猶太人從各地前來過節，耶路撒冷便成為散播思想或煽動群眾的地方；而事實上，這個城市往往爆發要羅馬軍隊親臨鎮壓的暴動事件。</a:t>
            </a:r>
            <a:br>
              <a:rPr lang="en-US" altLang="zh-TW" dirty="0">
                <a:solidFill>
                  <a:srgbClr val="000000"/>
                </a:solidFill>
              </a:rPr>
            </a:b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b="1" dirty="0">
                <a:solidFill>
                  <a:srgbClr val="000000"/>
                </a:solidFill>
              </a:rPr>
              <a:t>當耶穌騎著驢子進入耶路撒冷時；從各處來預備過逾越節的人紛紛歡迎、擁護他（瑪</a:t>
            </a:r>
            <a:r>
              <a:rPr lang="en-US" altLang="zh-TW" b="1" dirty="0">
                <a:solidFill>
                  <a:srgbClr val="000000"/>
                </a:solidFill>
              </a:rPr>
              <a:t>21:8-11</a:t>
            </a:r>
            <a:r>
              <a:rPr lang="zh-TW" altLang="en-US" b="1" dirty="0">
                <a:solidFill>
                  <a:srgbClr val="000000"/>
                </a:solidFill>
              </a:rPr>
              <a:t>），使他頓時成了風頭人物；但耶穌並沒有隨從群眾的要求，也沒有與掌權者妥協。反之，他進入了聖殿，趕走了在殿內作買賣的商人及顧客。他以這種行動來宣示猶太人期待的天國已來臨，聖殿的制度及活動也應停止（瑪</a:t>
            </a:r>
            <a:r>
              <a:rPr lang="en-US" altLang="zh-TW" b="1" dirty="0">
                <a:solidFill>
                  <a:srgbClr val="000000"/>
                </a:solidFill>
              </a:rPr>
              <a:t>21:12-13; </a:t>
            </a:r>
            <a:r>
              <a:rPr lang="zh-TW" altLang="en-US" b="1" dirty="0">
                <a:solidFill>
                  <a:srgbClr val="000000"/>
                </a:solidFill>
              </a:rPr>
              <a:t>谷</a:t>
            </a:r>
            <a:r>
              <a:rPr lang="en-US" altLang="zh-TW" b="1" dirty="0">
                <a:solidFill>
                  <a:srgbClr val="000000"/>
                </a:solidFill>
              </a:rPr>
              <a:t>11:15-17</a:t>
            </a:r>
            <a:r>
              <a:rPr lang="zh-TW" altLang="en-US" b="1" dirty="0">
                <a:solidFill>
                  <a:srgbClr val="000000"/>
                </a:solidFill>
              </a:rPr>
              <a:t>）。</a:t>
            </a:r>
            <a:br>
              <a:rPr lang="en-US" altLang="zh-TW" dirty="0">
                <a:solidFill>
                  <a:srgbClr val="000000"/>
                </a:solidFill>
              </a:rPr>
            </a:b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b="1" dirty="0">
                <a:solidFill>
                  <a:srgbClr val="000000"/>
                </a:solidFill>
              </a:rPr>
              <a:t>此後，耶穌仍留在耶路撒冷，與有心謀害他的人辯論（納稅 － 谷</a:t>
            </a:r>
            <a:r>
              <a:rPr lang="en-US" altLang="zh-TW" b="1" dirty="0">
                <a:solidFill>
                  <a:srgbClr val="000000"/>
                </a:solidFill>
              </a:rPr>
              <a:t>12:13-17</a:t>
            </a:r>
            <a:r>
              <a:rPr lang="zh-TW" altLang="en-US" b="1" dirty="0">
                <a:solidFill>
                  <a:srgbClr val="000000"/>
                </a:solidFill>
              </a:rPr>
              <a:t>，死者復生 － 谷</a:t>
            </a:r>
            <a:r>
              <a:rPr lang="en-US" altLang="zh-TW" b="1" dirty="0">
                <a:solidFill>
                  <a:srgbClr val="000000"/>
                </a:solidFill>
              </a:rPr>
              <a:t>12:18-27</a:t>
            </a:r>
            <a:r>
              <a:rPr lang="zh-TW" altLang="en-US" b="1" dirty="0">
                <a:solidFill>
                  <a:srgbClr val="000000"/>
                </a:solidFill>
              </a:rPr>
              <a:t>），講述一些與法利塞人</a:t>
            </a:r>
            <a:r>
              <a:rPr lang="en-US" altLang="zh-TW" b="1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Pharisees)</a:t>
            </a:r>
            <a:r>
              <a:rPr lang="zh-TW" altLang="en-US" b="1" dirty="0">
                <a:solidFill>
                  <a:srgbClr val="000000"/>
                </a:solidFill>
              </a:rPr>
              <a:t>及撒杜塞黨人</a:t>
            </a:r>
            <a:r>
              <a:rPr lang="en-US" altLang="zh-TW" b="1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Sadducees)</a:t>
            </a:r>
            <a:r>
              <a:rPr lang="zh-TW" altLang="en-US" b="1" dirty="0">
                <a:solidFill>
                  <a:srgbClr val="000000"/>
                </a:solidFill>
              </a:rPr>
              <a:t>正面衝突的比喻（二子的比喻 － 瑪</a:t>
            </a:r>
            <a:r>
              <a:rPr lang="en-US" altLang="zh-TW" b="1" dirty="0">
                <a:solidFill>
                  <a:srgbClr val="000000"/>
                </a:solidFill>
              </a:rPr>
              <a:t>21:28-32</a:t>
            </a:r>
            <a:r>
              <a:rPr lang="zh-TW" altLang="en-US" b="1" dirty="0">
                <a:solidFill>
                  <a:srgbClr val="000000"/>
                </a:solidFill>
              </a:rPr>
              <a:t>，園戶的比喻 － 瑪</a:t>
            </a:r>
            <a:r>
              <a:rPr lang="en-US" altLang="zh-TW" b="1" dirty="0">
                <a:solidFill>
                  <a:srgbClr val="000000"/>
                </a:solidFill>
              </a:rPr>
              <a:t>21:33-46</a:t>
            </a:r>
            <a:r>
              <a:rPr lang="zh-TW" altLang="en-US" b="1" dirty="0">
                <a:solidFill>
                  <a:srgbClr val="000000"/>
                </a:solidFill>
              </a:rPr>
              <a:t>，婚宴的比喻 － 瑪</a:t>
            </a:r>
            <a:r>
              <a:rPr lang="en-US" altLang="zh-TW" b="1" dirty="0">
                <a:solidFill>
                  <a:srgbClr val="000000"/>
                </a:solidFill>
              </a:rPr>
              <a:t>22:1-14</a:t>
            </a:r>
            <a:r>
              <a:rPr lang="zh-TW" altLang="en-US" b="1" dirty="0">
                <a:solidFill>
                  <a:srgbClr val="000000"/>
                </a:solidFill>
              </a:rPr>
              <a:t>），並公開斥責經師及法利塞人（瑪</a:t>
            </a:r>
            <a:r>
              <a:rPr lang="en-US" altLang="zh-TW" b="1" dirty="0">
                <a:solidFill>
                  <a:srgbClr val="000000"/>
                </a:solidFill>
              </a:rPr>
              <a:t>23:13-36</a:t>
            </a:r>
            <a:r>
              <a:rPr lang="zh-TW" altLang="en-US" b="1" dirty="0">
                <a:solidFill>
                  <a:srgbClr val="000000"/>
                </a:solidFill>
              </a:rPr>
              <a:t>）。</a:t>
            </a:r>
            <a:br>
              <a:rPr lang="en-US" altLang="zh-TW" dirty="0">
                <a:solidFill>
                  <a:srgbClr val="000000"/>
                </a:solidFill>
              </a:rPr>
            </a:br>
            <a:br>
              <a:rPr lang="en-US" altLang="zh-TW" dirty="0">
                <a:solidFill>
                  <a:srgbClr val="000000"/>
                </a:solidFill>
              </a:rPr>
            </a:br>
            <a:r>
              <a:rPr lang="zh-TW" altLang="en-US" b="1" dirty="0">
                <a:solidFill>
                  <a:srgbClr val="000000"/>
                </a:solidFill>
              </a:rPr>
              <a:t>當耶穌離開這座城時，他背著十字架，舉步維艱地被帶往刑場受釘；因為掌權者找到了宣判他死刑的藉口。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F0AE9C-A97E-974C-B26D-F92C9ED33900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0E57F8-6CC4-2E4C-BF1E-D05E1790D9FF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6BF63-37AB-2842-BC72-05B16EBAA96C}"/>
              </a:ext>
            </a:extLst>
          </p:cNvPr>
          <p:cNvSpPr txBox="1"/>
          <p:nvPr/>
        </p:nvSpPr>
        <p:spPr>
          <a:xfrm>
            <a:off x="649348" y="1666875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700" b="1" dirty="0"/>
              <a:t>耶穌是基督徒信仰的中心。</a:t>
            </a:r>
            <a:br>
              <a:rPr lang="en-US" altLang="zh-TW" sz="1700" dirty="0"/>
            </a:br>
            <a:br>
              <a:rPr lang="en-US" altLang="zh-TW" sz="1700" dirty="0"/>
            </a:br>
            <a:r>
              <a:rPr lang="zh-TW" altLang="en-US" sz="1700" b="1" dirty="0"/>
              <a:t>基督徒固然要對他有深湛而全面性的認識。 可是，即使你不是基督徒， 你也會承認，耶穌是一位影響了人類命運的歷史人物； 因而，你會有興趣進一步了解有關耶穌的事。</a:t>
            </a:r>
            <a:br>
              <a:rPr lang="en-US" altLang="zh-TW" sz="1700" dirty="0"/>
            </a:br>
            <a:br>
              <a:rPr lang="en-US" altLang="zh-TW" sz="1700" dirty="0"/>
            </a:br>
            <a:r>
              <a:rPr lang="zh-TW" altLang="en-US" sz="1700" b="1" dirty="0"/>
              <a:t>當你明白了耶穌時代的經濟、政治、法律、教育、宗教情況， 以及耶穌的立場後，你便會了解 耶穌的言行，為當代的人帶來了甚麼衝擊； 及為何耶穌為自己帶來了十字架的結局。</a:t>
            </a:r>
            <a:endParaRPr lang="en-US" sz="17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D9A78A-BD7B-D14E-9C3F-A18737A0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393" y="807593"/>
            <a:ext cx="4008269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D4FD0D-119F-BF43-A171-AA9460BA7021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C004387-6EF9-F344-B88B-D62CE998CF52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D3BD19-7127-2C46-99E4-FA48C06496DB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今夕是何年？耶穌降生年份推算有誤？ - *CUP">
            <a:extLst>
              <a:ext uri="{FF2B5EF4-FFF2-40B4-BE49-F238E27FC236}">
                <a16:creationId xmlns:a16="http://schemas.microsoft.com/office/drawing/2014/main" id="{DFE87A76-DD13-A54B-B474-44189EAF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E86682-B380-6E43-A5DD-319461EBFBF1}"/>
              </a:ext>
            </a:extLst>
          </p:cNvPr>
          <p:cNvSpPr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000" b="1" i="0">
                <a:effectLst/>
                <a:latin typeface="+mj-lt"/>
                <a:ea typeface="+mj-ea"/>
                <a:cs typeface="+mj-cs"/>
              </a:rPr>
              <a:t>耶穌的生平</a:t>
            </a:r>
            <a:r>
              <a:rPr lang="en-US" altLang="zh-TW" sz="4000" b="1" i="0">
                <a:effectLst/>
                <a:latin typeface="+mj-lt"/>
                <a:ea typeface="+mj-ea"/>
                <a:cs typeface="+mj-cs"/>
              </a:rPr>
              <a:t>:</a:t>
            </a:r>
            <a:r>
              <a:rPr lang="zh-TW" altLang="en-US" sz="4000" b="1" i="0">
                <a:effectLst/>
                <a:latin typeface="+mj-lt"/>
                <a:ea typeface="+mj-ea"/>
                <a:cs typeface="+mj-cs"/>
              </a:rPr>
              <a:t>公元的計算法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9A86FAA-D2C3-184C-82C9-A335A878D059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360F48-3F7C-3249-B107-4875CFD9D063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A6AF29-30BA-3B4C-BF5C-59424A01DCF1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耶穌降生在住棚！耶穌什麼時候出生？從聖經中找到明顯的答案！">
            <a:extLst>
              <a:ext uri="{FF2B5EF4-FFF2-40B4-BE49-F238E27FC236}">
                <a16:creationId xmlns:a16="http://schemas.microsoft.com/office/drawing/2014/main" id="{4091D794-0555-BF4F-AACE-37E99ABFF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r="369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46D17-28D5-0240-BD40-AFE9607E517F}"/>
              </a:ext>
            </a:extLst>
          </p:cNvPr>
          <p:cNvSpPr txBox="1"/>
          <p:nvPr/>
        </p:nvSpPr>
        <p:spPr>
          <a:xfrm>
            <a:off x="8429499" y="817172"/>
            <a:ext cx="3448299" cy="331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400" b="1" dirty="0"/>
              <a:t>一位在第六世紀於北歐出生的修士，計算了納匝肋人（</a:t>
            </a:r>
            <a:r>
              <a:rPr lang="en-US" sz="1400" b="1" dirty="0"/>
              <a:t>Nazareth）</a:t>
            </a:r>
            <a:r>
              <a:rPr lang="zh-TW" altLang="en-US" sz="1400" b="1" dirty="0"/>
              <a:t>耶穌出生的年份為羅馬建城後</a:t>
            </a:r>
            <a:r>
              <a:rPr lang="en-US" altLang="zh-TW" sz="1400" b="1" dirty="0"/>
              <a:t>754</a:t>
            </a:r>
            <a:r>
              <a:rPr lang="zh-TW" altLang="en-US" sz="1400" b="1" dirty="0"/>
              <a:t>年。於是，他以這一年作為公元的元年，從此沿用至今。</a:t>
            </a:r>
            <a:br>
              <a:rPr lang="en-US" altLang="zh-TW" sz="1400" dirty="0"/>
            </a:br>
            <a:br>
              <a:rPr lang="en-US" altLang="zh-TW" sz="1400" dirty="0"/>
            </a:br>
            <a:r>
              <a:rPr lang="zh-TW" altLang="en-US" sz="1400" b="1" dirty="0"/>
              <a:t>耶穌不在公元元年出生</a:t>
            </a:r>
            <a:br>
              <a:rPr lang="en-US" altLang="zh-TW" sz="1400" dirty="0"/>
            </a:br>
            <a:r>
              <a:rPr lang="zh-TW" altLang="en-US" sz="1400" b="1" dirty="0"/>
              <a:t>可是，他的計算錯誤了</a:t>
            </a:r>
            <a:r>
              <a:rPr lang="en-US" altLang="zh-TW" sz="1400" b="1" dirty="0"/>
              <a:t>!</a:t>
            </a:r>
            <a:r>
              <a:rPr lang="zh-TW" altLang="en-US" sz="1400" b="1" dirty="0"/>
              <a:t>根據現代研究得來的資料，耶穌事實上是在公元前</a:t>
            </a:r>
            <a:r>
              <a:rPr lang="en-US" altLang="zh-TW" sz="1400" b="1" dirty="0"/>
              <a:t>7-5</a:t>
            </a:r>
            <a:r>
              <a:rPr lang="zh-TW" altLang="en-US" sz="1400" b="1" dirty="0"/>
              <a:t>年間出生。</a:t>
            </a:r>
            <a:br>
              <a:rPr lang="en-US" altLang="zh-TW" sz="1400" dirty="0"/>
            </a:br>
            <a:br>
              <a:rPr lang="en-US" altLang="zh-TW" sz="1400" dirty="0"/>
            </a:br>
            <a:r>
              <a:rPr lang="zh-TW" altLang="en-US" sz="1400" b="1" dirty="0"/>
              <a:t>耶穌的生日也不在</a:t>
            </a:r>
            <a:r>
              <a:rPr lang="en-US" altLang="zh-TW" sz="1400" b="1" dirty="0"/>
              <a:t>12</a:t>
            </a:r>
            <a:r>
              <a:rPr lang="zh-TW" altLang="en-US" sz="1400" b="1" dirty="0"/>
              <a:t>月</a:t>
            </a:r>
            <a:r>
              <a:rPr lang="en-US" altLang="zh-TW" sz="1400" b="1" dirty="0"/>
              <a:t>25</a:t>
            </a:r>
            <a:r>
              <a:rPr lang="zh-TW" altLang="en-US" sz="1400" b="1" dirty="0"/>
              <a:t>日</a:t>
            </a:r>
            <a:br>
              <a:rPr lang="en-US" altLang="zh-TW" sz="1400" dirty="0"/>
            </a:br>
            <a:r>
              <a:rPr lang="zh-TW" altLang="en-US" sz="1400" b="1" dirty="0"/>
              <a:t>耶穌出生的日期和月份也無從稽考。基督徒在每年</a:t>
            </a:r>
            <a:r>
              <a:rPr lang="en-US" altLang="zh-TW" sz="1400" b="1" dirty="0"/>
              <a:t>12</a:t>
            </a:r>
            <a:r>
              <a:rPr lang="zh-TW" altLang="en-US" sz="1400" b="1" dirty="0"/>
              <a:t>月</a:t>
            </a:r>
            <a:r>
              <a:rPr lang="en-US" altLang="zh-TW" sz="1400" b="1" dirty="0"/>
              <a:t>25</a:t>
            </a:r>
            <a:r>
              <a:rPr lang="zh-TW" altLang="en-US" sz="1400" b="1" dirty="0"/>
              <a:t>日慶祝聖誕節，只是源自第四世紀信徒的一種傳統。他們取用了羅馬人慶祝太陽神的日子來慶祝耶穌 － 他們心目中正義的太陽 － 誕生的日子。</a:t>
            </a:r>
            <a:br>
              <a:rPr lang="en-US" altLang="zh-TW" sz="1400" dirty="0"/>
            </a:br>
            <a:br>
              <a:rPr lang="en-US" altLang="zh-TW" sz="1400" dirty="0"/>
            </a:br>
            <a:r>
              <a:rPr lang="zh-TW" altLang="en-US" sz="1400" b="1" dirty="0"/>
              <a:t>耶穌逝世的日期可確定，但年份則不詳</a:t>
            </a:r>
            <a:br>
              <a:rPr lang="en-US" altLang="zh-TW" sz="1400" dirty="0"/>
            </a:br>
            <a:r>
              <a:rPr lang="zh-TW" altLang="en-US" sz="1400" b="1" dirty="0"/>
              <a:t>耶穌是在猶太人的逾越節預備日那天被釘在十字架上死的，那天剛巧是安息日的前一天。 由逾越節及安息日這兩項資料推算，耶穌很可能是在公元後</a:t>
            </a:r>
            <a:r>
              <a:rPr lang="en-US" altLang="zh-TW" sz="1400" b="1" dirty="0"/>
              <a:t>30</a:t>
            </a:r>
            <a:r>
              <a:rPr lang="zh-TW" altLang="en-US" sz="1400" b="1" dirty="0"/>
              <a:t>年或</a:t>
            </a:r>
            <a:r>
              <a:rPr lang="en-US" altLang="zh-TW" sz="1400" b="1" dirty="0"/>
              <a:t>33</a:t>
            </a:r>
            <a:r>
              <a:rPr lang="zh-TW" altLang="en-US" sz="1400" b="1" dirty="0"/>
              <a:t>年逝世。現時的聖經學家，大多數認為公元後</a:t>
            </a:r>
            <a:r>
              <a:rPr lang="en-US" altLang="zh-TW" sz="1400" b="1" dirty="0"/>
              <a:t>30</a:t>
            </a:r>
            <a:r>
              <a:rPr lang="zh-TW" altLang="en-US" sz="1400" b="1" dirty="0"/>
              <a:t>年較為可信。而耶穌死的年紀則介乎</a:t>
            </a:r>
            <a:r>
              <a:rPr lang="en-US" altLang="zh-TW" sz="1400" b="1" dirty="0"/>
              <a:t>35</a:t>
            </a:r>
            <a:r>
              <a:rPr lang="zh-TW" altLang="en-US" sz="1400" b="1" dirty="0"/>
              <a:t>至</a:t>
            </a:r>
            <a:r>
              <a:rPr lang="en-US" altLang="zh-TW" sz="1400" b="1" dirty="0"/>
              <a:t>38</a:t>
            </a:r>
            <a:r>
              <a:rPr lang="zh-TW" altLang="en-US" sz="1400" b="1" dirty="0"/>
              <a:t>歲。</a:t>
            </a:r>
            <a:endParaRPr lang="en-US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712608-27C5-C94A-BC79-5FBD36D139E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49A65B-2DDD-6F40-9D75-0FD4AAA5D88B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B29CF3-7A7B-BD40-89FC-1CA4813BCBCF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ntonio Palomino - Wikiwand">
            <a:extLst>
              <a:ext uri="{FF2B5EF4-FFF2-40B4-BE49-F238E27FC236}">
                <a16:creationId xmlns:a16="http://schemas.microsoft.com/office/drawing/2014/main" id="{84BC19CC-80C2-0842-A1DC-C9814514B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b="1947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D8217-19BE-2B45-AF23-F4427B92459C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耶穌生平中的一條河</a:t>
            </a: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56449B-1066-0E40-898F-3C59E1ACB1C8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47BA9E-8E8B-A34E-A8FA-0ABB967ECEFD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6EFF34-9D2A-D144-9020-9D9A802715B1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F5C8E-3A45-E54F-A018-8800118CEC14}"/>
              </a:ext>
            </a:extLst>
          </p:cNvPr>
          <p:cNvSpPr txBox="1"/>
          <p:nvPr/>
        </p:nvSpPr>
        <p:spPr>
          <a:xfrm>
            <a:off x="492826" y="710293"/>
            <a:ext cx="6672263" cy="489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b="1" dirty="0"/>
              <a:t>耶穌是在納肋匝長大的一位木匠，但與他一生最有關連的河卻是約旦河（</a:t>
            </a:r>
            <a:r>
              <a:rPr lang="en-US" b="1" dirty="0"/>
              <a:t>Jordan）。</a:t>
            </a:r>
            <a:br>
              <a:rPr lang="en-US" dirty="0"/>
            </a:br>
            <a:br>
              <a:rPr lang="en-US" dirty="0"/>
            </a:br>
            <a:r>
              <a:rPr lang="zh-TW" altLang="en-US" b="1" dirty="0"/>
              <a:t>公元</a:t>
            </a:r>
            <a:r>
              <a:rPr lang="en-US" altLang="zh-TW" b="1" dirty="0"/>
              <a:t>28</a:t>
            </a:r>
            <a:r>
              <a:rPr lang="zh-TW" altLang="en-US" b="1" dirty="0"/>
              <a:t>年（凱撒提庇留</a:t>
            </a:r>
            <a:r>
              <a:rPr lang="en-US" b="1" dirty="0"/>
              <a:t>Caesar Tiberius</a:t>
            </a:r>
            <a:r>
              <a:rPr lang="zh-TW" altLang="en-US" b="1" dirty="0"/>
              <a:t>執政第十五年，路</a:t>
            </a:r>
            <a:r>
              <a:rPr lang="en-US" altLang="zh-TW" b="1" dirty="0"/>
              <a:t>3:1</a:t>
            </a:r>
            <a:r>
              <a:rPr lang="zh-TW" altLang="en-US" b="1" dirty="0"/>
              <a:t>），在約旦河近死海入口處，出現了一位稱為洗者的若翰（</a:t>
            </a:r>
            <a:r>
              <a:rPr lang="en-US" b="1" dirty="0"/>
              <a:t>John the Baptist）。</a:t>
            </a:r>
            <a:r>
              <a:rPr lang="zh-TW" altLang="en-US" b="1" dirty="0"/>
              <a:t>他在曠野過著刻苦的生活（瑪</a:t>
            </a:r>
            <a:r>
              <a:rPr lang="en-US" altLang="zh-TW" b="1" dirty="0"/>
              <a:t>3:4</a:t>
            </a:r>
            <a:r>
              <a:rPr lang="zh-TW" altLang="en-US" b="1" dirty="0"/>
              <a:t>），並以先知的口吻向人宣講悔罪和審判的訊息；他親自在約旦河為悔罪者施洗。他的訊息和行動，很快便傳進了所有猶太人的耳中。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b="1" dirty="0"/>
              <a:t>耶穌聽到了洗者若翰的呼喊聲，便立即前往約旦河去領受若翰的洗（谷</a:t>
            </a:r>
            <a:r>
              <a:rPr lang="en-US" altLang="zh-TW" b="1" dirty="0"/>
              <a:t>1:9</a:t>
            </a:r>
            <a:r>
              <a:rPr lang="zh-TW" altLang="en-US" b="1" dirty="0"/>
              <a:t>）。在約旦河水中，耶穌獲得了改變他一生的啟迪（谷</a:t>
            </a:r>
            <a:r>
              <a:rPr lang="en-US" altLang="zh-TW" b="1" dirty="0"/>
              <a:t>1:11</a:t>
            </a:r>
            <a:r>
              <a:rPr lang="zh-TW" altLang="en-US" b="1" dirty="0"/>
              <a:t>），便毅然肩負起宣講的使命。首先，他接受了洗者若翰的簡樸生活態度而絕對重視貧窮的經驗和精神；他也接受洗者若翰的宣講而肯定主的審判；使人面向「即將來臨的事實」（路</a:t>
            </a:r>
            <a:r>
              <a:rPr lang="en-US" altLang="zh-TW" b="1" dirty="0"/>
              <a:t>3:7-9; </a:t>
            </a:r>
            <a:r>
              <a:rPr lang="zh-TW" altLang="en-US" b="1" dirty="0"/>
              <a:t>瑪</a:t>
            </a:r>
            <a:r>
              <a:rPr lang="en-US" altLang="zh-TW" b="1" dirty="0"/>
              <a:t>3:7-10</a:t>
            </a:r>
            <a:r>
              <a:rPr lang="zh-TW" altLang="en-US" b="1" dirty="0"/>
              <a:t>）。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b="1" dirty="0"/>
              <a:t>其後，耶穌立即進入曠野，為體驗洗者若翰所提倡的精神：在艱苦、空虛、貧困和掙扎中，領悟上主的指引和照顧，好能更深入體驗新穎、令人驚訝和冒險的精神。在曠野中，耶穌弄清了自己的召喚，選擇了自己的路向和行事的方法（瑪</a:t>
            </a:r>
            <a:r>
              <a:rPr lang="en-US" altLang="zh-TW" b="1" dirty="0"/>
              <a:t>:1-10; </a:t>
            </a:r>
            <a:r>
              <a:rPr lang="zh-TW" altLang="en-US" b="1" dirty="0"/>
              <a:t>谷</a:t>
            </a:r>
            <a:r>
              <a:rPr lang="en-US" altLang="zh-TW" b="1" dirty="0"/>
              <a:t>1:12-13; 8:32; 11:9; 12:13-17; </a:t>
            </a:r>
            <a:r>
              <a:rPr lang="zh-TW" altLang="en-US" b="1" dirty="0"/>
              <a:t>路</a:t>
            </a:r>
            <a:r>
              <a:rPr lang="en-US" altLang="zh-TW" b="1" dirty="0"/>
              <a:t>4:1-13; </a:t>
            </a:r>
            <a:r>
              <a:rPr lang="zh-TW" altLang="en-US" b="1" dirty="0"/>
              <a:t>若</a:t>
            </a:r>
            <a:r>
              <a:rPr lang="en-US" altLang="zh-TW" b="1" dirty="0"/>
              <a:t>6:15</a:t>
            </a:r>
            <a:r>
              <a:rPr lang="zh-TW" altLang="en-US" b="1" dirty="0"/>
              <a:t>）。</a:t>
            </a:r>
            <a:endParaRPr lang="en-US" dirty="0"/>
          </a:p>
        </p:txBody>
      </p:sp>
      <p:pic>
        <p:nvPicPr>
          <p:cNvPr id="5122" name="Picture 2" descr="Christ">
            <a:extLst>
              <a:ext uri="{FF2B5EF4-FFF2-40B4-BE49-F238E27FC236}">
                <a16:creationId xmlns:a16="http://schemas.microsoft.com/office/drawing/2014/main" id="{1D9DD02D-4396-5B42-95D0-2C3E7FE95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r="1" b="14052"/>
          <a:stretch/>
        </p:blipFill>
        <p:spPr bwMode="auto">
          <a:xfrm>
            <a:off x="7737635" y="-1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68ED38-AA69-D24F-95EE-9F12E280D794}"/>
              </a:ext>
            </a:extLst>
          </p:cNvPr>
          <p:cNvSpPr/>
          <p:nvPr/>
        </p:nvSpPr>
        <p:spPr>
          <a:xfrm>
            <a:off x="254719" y="5965317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8623CA-9ACA-C241-873B-52A120980D5D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C31CB9-B980-A347-A9CE-B2910CDA212E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7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hrist">
            <a:extLst>
              <a:ext uri="{FF2B5EF4-FFF2-40B4-BE49-F238E27FC236}">
                <a16:creationId xmlns:a16="http://schemas.microsoft.com/office/drawing/2014/main" id="{08FB3851-87F5-644F-B965-86056DF3E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ACA745-E807-584A-A7BC-DC92166941F8}"/>
              </a:ext>
            </a:extLst>
          </p:cNvPr>
          <p:cNvSpPr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6000" b="1" i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耶穌生平中的一個湖</a:t>
            </a:r>
            <a:br>
              <a:rPr lang="en-US" altLang="zh-TW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06D8F8-56EA-104D-8ADE-77E8B49494B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6EAE51-A4BF-2247-9D34-597C8EA83D7F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9BE39E-6A1B-9241-9F0B-D374D2364400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2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hrist Walks on the Sea of Galilee,” by Del Parson">
            <a:extLst>
              <a:ext uri="{FF2B5EF4-FFF2-40B4-BE49-F238E27FC236}">
                <a16:creationId xmlns:a16="http://schemas.microsoft.com/office/drawing/2014/main" id="{F9184550-A341-AA4D-ACDC-CF681BD61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r="2" b="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316AB8-299B-5C44-86F7-24094B8220E3}"/>
              </a:ext>
            </a:extLst>
          </p:cNvPr>
          <p:cNvSpPr/>
          <p:nvPr/>
        </p:nvSpPr>
        <p:spPr>
          <a:xfrm>
            <a:off x="6528075" y="1020279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b="1" i="0" dirty="0">
                <a:effectLst/>
              </a:rPr>
              <a:t>在加里肋亞湖</a:t>
            </a:r>
            <a:r>
              <a:rPr lang="en-US" altLang="zh-TW" b="1" i="0" dirty="0">
                <a:effectLst/>
              </a:rPr>
              <a:t>(</a:t>
            </a:r>
            <a:r>
              <a:rPr lang="en-US" b="1" i="0" dirty="0">
                <a:effectLst/>
              </a:rPr>
              <a:t>Sea of Galilee)</a:t>
            </a:r>
            <a:r>
              <a:rPr lang="zh-TW" altLang="en-US" b="1" i="0" dirty="0">
                <a:effectLst/>
              </a:rPr>
              <a:t>邊生活的那段時間是耶穌一生中最受歡迎、最燦爛的一段時間。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b="1" i="0" dirty="0">
                <a:effectLst/>
              </a:rPr>
              <a:t>耶穌離開了曠野後，曾回到納匝肋；不久便轉移到葛法翁城（</a:t>
            </a:r>
            <a:r>
              <a:rPr lang="en-US" b="1" i="0" dirty="0">
                <a:effectLst/>
              </a:rPr>
              <a:t>Capernaum）</a:t>
            </a:r>
            <a:r>
              <a:rPr lang="zh-TW" altLang="en-US" b="1" i="0" dirty="0">
                <a:effectLst/>
              </a:rPr>
              <a:t>去，作為他在加里肋亞湖邊活動的駐腳地（瑪</a:t>
            </a:r>
            <a:r>
              <a:rPr lang="en-US" altLang="zh-TW" b="1" i="0" dirty="0">
                <a:effectLst/>
              </a:rPr>
              <a:t>4:12</a:t>
            </a:r>
            <a:r>
              <a:rPr lang="zh-TW" altLang="en-US" b="1" i="0" dirty="0">
                <a:effectLst/>
              </a:rPr>
              <a:t>）。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b="1" i="0" dirty="0">
                <a:effectLst/>
              </a:rPr>
              <a:t>耶穌往來週遊於湖邊的各大城市間；在城市的會堂裡，通衢大道上，在湖邊的小船上，在山谷的草原上，向當地的猶太人及往來通商的外邦人宣講天國，治癒病者，不少群眾因驚訝他的言行而到處跟隨他。他和當時宗教界、教育界及法律界有權勢的人仕，不時因辯論而引起衝突；至令耶穌聲名遠播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b="1" i="0" dirty="0">
                <a:effectLst/>
              </a:rPr>
              <a:t>可是，這一段意氣風發的時光卻轉瞬即逝。當耶穌明確地表白了自己要受苦、要負十字架的立場後，群眾便開始對他失望而相繼離開他。最後，這位不再受歡迎的耶穌，只帶著少許門徒離開了加里肋亞湖。</a:t>
            </a:r>
            <a:endParaRPr lang="en-US" dirty="0"/>
          </a:p>
        </p:txBody>
      </p:sp>
      <p:sp>
        <p:nvSpPr>
          <p:cNvPr id="5" name="Oval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E3E47D-416D-6948-B0ED-AE11212469A0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CD9FA-0920-A244-8C24-3B484A2E9B65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6ADBD7-587F-7A41-8C48-30230348D243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耶穌生平– 仰望主耶穌">
            <a:extLst>
              <a:ext uri="{FF2B5EF4-FFF2-40B4-BE49-F238E27FC236}">
                <a16:creationId xmlns:a16="http://schemas.microsoft.com/office/drawing/2014/main" id="{94202E70-48D7-9D43-8A8F-301C44D02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47799-531A-2647-910F-D77CD8DDB0B0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6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耶穌生平中的一座城</a:t>
            </a:r>
            <a:endParaRPr lang="en-US" sz="66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EDEE1E-08E5-7D4B-BE6D-AA036F8DD1D8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3AA94E0-413B-2140-83B4-E650AC3A521A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FB2099-BC87-0B47-BE2B-A8B712AC00C3}"/>
              </a:ext>
            </a:extLst>
          </p:cNvPr>
          <p:cNvSpPr/>
          <p:nvPr/>
        </p:nvSpPr>
        <p:spPr>
          <a:xfrm>
            <a:off x="10109218" y="5850628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下一頁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5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1353</Words>
  <Application>Microsoft Macintosh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jaslolly0120@gmail.com</dc:creator>
  <cp:lastModifiedBy>jaslolly0120@gmail.com</cp:lastModifiedBy>
  <cp:revision>3</cp:revision>
  <dcterms:created xsi:type="dcterms:W3CDTF">2021-12-10T09:36:49Z</dcterms:created>
  <dcterms:modified xsi:type="dcterms:W3CDTF">2021-12-10T10:04:09Z</dcterms:modified>
</cp:coreProperties>
</file>