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4" r:id="rId1"/>
  </p:sldMasterIdLst>
  <p:notesMasterIdLst>
    <p:notesMasterId r:id="rId25"/>
  </p:notesMasterIdLst>
  <p:sldIdLst>
    <p:sldId id="256" r:id="rId2"/>
    <p:sldId id="257" r:id="rId3"/>
    <p:sldId id="265" r:id="rId4"/>
    <p:sldId id="266" r:id="rId5"/>
    <p:sldId id="273" r:id="rId6"/>
    <p:sldId id="267" r:id="rId7"/>
    <p:sldId id="275" r:id="rId8"/>
    <p:sldId id="271" r:id="rId9"/>
    <p:sldId id="272" r:id="rId10"/>
    <p:sldId id="276" r:id="rId11"/>
    <p:sldId id="279" r:id="rId12"/>
    <p:sldId id="280" r:id="rId13"/>
    <p:sldId id="282" r:id="rId14"/>
    <p:sldId id="283" r:id="rId15"/>
    <p:sldId id="284" r:id="rId16"/>
    <p:sldId id="285" r:id="rId17"/>
    <p:sldId id="286" r:id="rId18"/>
    <p:sldId id="287" r:id="rId19"/>
    <p:sldId id="288" r:id="rId20"/>
    <p:sldId id="289" r:id="rId21"/>
    <p:sldId id="269" r:id="rId22"/>
    <p:sldId id="268" r:id="rId23"/>
    <p:sldId id="27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8"/>
  </p:normalViewPr>
  <p:slideViewPr>
    <p:cSldViewPr snapToGrid="0" snapToObjects="1">
      <p:cViewPr>
        <p:scale>
          <a:sx n="88" d="100"/>
          <a:sy n="88" d="100"/>
        </p:scale>
        <p:origin x="944"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9DBF1-D4D8-6F4D-BDBD-A35D5029F906}" type="datetimeFigureOut">
              <a:rPr kumimoji="1" lang="zh-CN" altLang="en-US" smtClean="0"/>
              <a:t>18/3/27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3D0CC7-454A-A342-B86B-6914EBADEB89}" type="slidenum">
              <a:rPr kumimoji="1" lang="zh-CN" altLang="en-US" smtClean="0"/>
              <a:t>‹#›</a:t>
            </a:fld>
            <a:endParaRPr kumimoji="1" lang="zh-CN" altLang="en-US"/>
          </a:p>
        </p:txBody>
      </p:sp>
    </p:spTree>
    <p:extLst>
      <p:ext uri="{BB962C8B-B14F-4D97-AF65-F5344CB8AC3E}">
        <p14:creationId xmlns:p14="http://schemas.microsoft.com/office/powerpoint/2010/main" val="115875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83D0CC7-454A-A342-B86B-6914EBADEB89}" type="slidenum">
              <a:rPr kumimoji="1" lang="zh-CN" altLang="en-US" smtClean="0"/>
              <a:t>2</a:t>
            </a:fld>
            <a:endParaRPr kumimoji="1" lang="zh-CN" altLang="en-US"/>
          </a:p>
        </p:txBody>
      </p:sp>
    </p:spTree>
    <p:extLst>
      <p:ext uri="{BB962C8B-B14F-4D97-AF65-F5344CB8AC3E}">
        <p14:creationId xmlns:p14="http://schemas.microsoft.com/office/powerpoint/2010/main" val="189451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83D0CC7-454A-A342-B86B-6914EBADEB89}" type="slidenum">
              <a:rPr kumimoji="1" lang="zh-CN" altLang="en-US" smtClean="0"/>
              <a:t>11</a:t>
            </a:fld>
            <a:endParaRPr kumimoji="1" lang="zh-CN" altLang="en-US"/>
          </a:p>
        </p:txBody>
      </p:sp>
    </p:spTree>
    <p:extLst>
      <p:ext uri="{BB962C8B-B14F-4D97-AF65-F5344CB8AC3E}">
        <p14:creationId xmlns:p14="http://schemas.microsoft.com/office/powerpoint/2010/main" val="1743764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83D0CC7-454A-A342-B86B-6914EBADEB89}" type="slidenum">
              <a:rPr kumimoji="1" lang="zh-CN" altLang="en-US" smtClean="0"/>
              <a:t>12</a:t>
            </a:fld>
            <a:endParaRPr kumimoji="1" lang="zh-CN" altLang="en-US"/>
          </a:p>
        </p:txBody>
      </p:sp>
    </p:spTree>
    <p:extLst>
      <p:ext uri="{BB962C8B-B14F-4D97-AF65-F5344CB8AC3E}">
        <p14:creationId xmlns:p14="http://schemas.microsoft.com/office/powerpoint/2010/main" val="783035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83D0CC7-454A-A342-B86B-6914EBADEB89}" type="slidenum">
              <a:rPr kumimoji="1" lang="zh-CN" altLang="en-US" smtClean="0"/>
              <a:t>21</a:t>
            </a:fld>
            <a:endParaRPr kumimoji="1" lang="zh-CN" altLang="en-US"/>
          </a:p>
        </p:txBody>
      </p:sp>
    </p:spTree>
    <p:extLst>
      <p:ext uri="{BB962C8B-B14F-4D97-AF65-F5344CB8AC3E}">
        <p14:creationId xmlns:p14="http://schemas.microsoft.com/office/powerpoint/2010/main" val="949692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83D0CC7-454A-A342-B86B-6914EBADEB89}" type="slidenum">
              <a:rPr kumimoji="1" lang="zh-CN" altLang="en-US" smtClean="0"/>
              <a:t>22</a:t>
            </a:fld>
            <a:endParaRPr kumimoji="1" lang="zh-CN" altLang="en-US"/>
          </a:p>
        </p:txBody>
      </p:sp>
    </p:spTree>
    <p:extLst>
      <p:ext uri="{BB962C8B-B14F-4D97-AF65-F5344CB8AC3E}">
        <p14:creationId xmlns:p14="http://schemas.microsoft.com/office/powerpoint/2010/main" val="1583656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83D0CC7-454A-A342-B86B-6914EBADEB89}" type="slidenum">
              <a:rPr kumimoji="1" lang="zh-CN" altLang="en-US" smtClean="0"/>
              <a:t>23</a:t>
            </a:fld>
            <a:endParaRPr kumimoji="1" lang="zh-CN" altLang="en-US"/>
          </a:p>
        </p:txBody>
      </p:sp>
    </p:spTree>
    <p:extLst>
      <p:ext uri="{BB962C8B-B14F-4D97-AF65-F5344CB8AC3E}">
        <p14:creationId xmlns:p14="http://schemas.microsoft.com/office/powerpoint/2010/main" val="210865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83D0CC7-454A-A342-B86B-6914EBADEB89}" type="slidenum">
              <a:rPr kumimoji="1" lang="zh-CN" altLang="en-US" smtClean="0"/>
              <a:t>3</a:t>
            </a:fld>
            <a:endParaRPr kumimoji="1" lang="zh-CN" altLang="en-US"/>
          </a:p>
        </p:txBody>
      </p:sp>
    </p:spTree>
    <p:extLst>
      <p:ext uri="{BB962C8B-B14F-4D97-AF65-F5344CB8AC3E}">
        <p14:creationId xmlns:p14="http://schemas.microsoft.com/office/powerpoint/2010/main" val="1605818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83D0CC7-454A-A342-B86B-6914EBADEB89}" type="slidenum">
              <a:rPr kumimoji="1" lang="zh-CN" altLang="en-US" smtClean="0"/>
              <a:t>4</a:t>
            </a:fld>
            <a:endParaRPr kumimoji="1" lang="zh-CN" altLang="en-US"/>
          </a:p>
        </p:txBody>
      </p:sp>
    </p:spTree>
    <p:extLst>
      <p:ext uri="{BB962C8B-B14F-4D97-AF65-F5344CB8AC3E}">
        <p14:creationId xmlns:p14="http://schemas.microsoft.com/office/powerpoint/2010/main" val="132875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83D0CC7-454A-A342-B86B-6914EBADEB89}" type="slidenum">
              <a:rPr kumimoji="1" lang="zh-CN" altLang="en-US" smtClean="0"/>
              <a:t>5</a:t>
            </a:fld>
            <a:endParaRPr kumimoji="1" lang="zh-CN" altLang="en-US"/>
          </a:p>
        </p:txBody>
      </p:sp>
    </p:spTree>
    <p:extLst>
      <p:ext uri="{BB962C8B-B14F-4D97-AF65-F5344CB8AC3E}">
        <p14:creationId xmlns:p14="http://schemas.microsoft.com/office/powerpoint/2010/main" val="1637608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83D0CC7-454A-A342-B86B-6914EBADEB89}" type="slidenum">
              <a:rPr kumimoji="1" lang="zh-CN" altLang="en-US" smtClean="0"/>
              <a:t>6</a:t>
            </a:fld>
            <a:endParaRPr kumimoji="1" lang="zh-CN" altLang="en-US"/>
          </a:p>
        </p:txBody>
      </p:sp>
    </p:spTree>
    <p:extLst>
      <p:ext uri="{BB962C8B-B14F-4D97-AF65-F5344CB8AC3E}">
        <p14:creationId xmlns:p14="http://schemas.microsoft.com/office/powerpoint/2010/main" val="101290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83D0CC7-454A-A342-B86B-6914EBADEB89}" type="slidenum">
              <a:rPr kumimoji="1" lang="zh-CN" altLang="en-US" smtClean="0"/>
              <a:t>7</a:t>
            </a:fld>
            <a:endParaRPr kumimoji="1" lang="zh-CN" altLang="en-US"/>
          </a:p>
        </p:txBody>
      </p:sp>
    </p:spTree>
    <p:extLst>
      <p:ext uri="{BB962C8B-B14F-4D97-AF65-F5344CB8AC3E}">
        <p14:creationId xmlns:p14="http://schemas.microsoft.com/office/powerpoint/2010/main" val="7087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83D0CC7-454A-A342-B86B-6914EBADEB89}" type="slidenum">
              <a:rPr kumimoji="1" lang="zh-CN" altLang="en-US" smtClean="0"/>
              <a:t>8</a:t>
            </a:fld>
            <a:endParaRPr kumimoji="1" lang="zh-CN" altLang="en-US"/>
          </a:p>
        </p:txBody>
      </p:sp>
    </p:spTree>
    <p:extLst>
      <p:ext uri="{BB962C8B-B14F-4D97-AF65-F5344CB8AC3E}">
        <p14:creationId xmlns:p14="http://schemas.microsoft.com/office/powerpoint/2010/main" val="172458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83D0CC7-454A-A342-B86B-6914EBADEB89}" type="slidenum">
              <a:rPr kumimoji="1" lang="zh-CN" altLang="en-US" smtClean="0"/>
              <a:t>9</a:t>
            </a:fld>
            <a:endParaRPr kumimoji="1" lang="zh-CN" altLang="en-US"/>
          </a:p>
        </p:txBody>
      </p:sp>
    </p:spTree>
    <p:extLst>
      <p:ext uri="{BB962C8B-B14F-4D97-AF65-F5344CB8AC3E}">
        <p14:creationId xmlns:p14="http://schemas.microsoft.com/office/powerpoint/2010/main" val="88114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83D0CC7-454A-A342-B86B-6914EBADEB89}" type="slidenum">
              <a:rPr kumimoji="1" lang="zh-CN" altLang="en-US" smtClean="0"/>
              <a:t>10</a:t>
            </a:fld>
            <a:endParaRPr kumimoji="1" lang="zh-CN" altLang="en-US"/>
          </a:p>
        </p:txBody>
      </p:sp>
    </p:spTree>
    <p:extLst>
      <p:ext uri="{BB962C8B-B14F-4D97-AF65-F5344CB8AC3E}">
        <p14:creationId xmlns:p14="http://schemas.microsoft.com/office/powerpoint/2010/main" val="138586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61AD5CCB-2111-C54B-B489-7EDCB50AF933}" type="datetime1">
              <a:rPr lang="zh-CN" altLang="en-US" smtClean="0"/>
              <a:t>18/3/27</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71766878-3199-4EAB-94E7-2D6D11070E14}" type="slidenum">
              <a:rPr lang="en-US" smtClean="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8947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F7E8861D-5E8A-8749-81E2-5EE849396F49}" type="datetime1">
              <a:rPr lang="zh-CN" altLang="en-US" smtClean="0"/>
              <a:t>18/3/27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2893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B46A0C5-C962-7F43-B6C5-BAA1B80A0356}" type="datetime1">
              <a:rPr lang="zh-CN" altLang="en-US" smtClean="0"/>
              <a:t>18/3/27</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71766878-3199-4EAB-94E7-2D6D11070E14}" type="slidenum">
              <a:rPr lang="en-US" smtClean="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600558"/>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8AB716DC-D61D-9046-AAEA-179D0A5E348A}" type="datetime1">
              <a:rPr lang="zh-CN" altLang="en-US" smtClean="0"/>
              <a:t>18/3/27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5943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4BFE4DA6-4D5A-4449-9197-9AC71971586E}" type="datetime1">
              <a:rPr lang="zh-CN" altLang="en-US" smtClean="0"/>
              <a:t>18/3/27</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71766878-3199-4EAB-94E7-2D6D11070E14}" type="slidenum">
              <a:rPr lang="en-US" smtClean="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315204"/>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4071E724-A36A-6E4C-A605-D2A35906BF24}" type="datetime1">
              <a:rPr lang="zh-CN" altLang="en-US" smtClean="0"/>
              <a:t>18/3/27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835731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5181600" y="1526671"/>
            <a:ext cx="6245352" cy="175564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181600" y="4669432"/>
            <a:ext cx="6245352" cy="175564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C9C2C808-7180-DD47-ACFB-4638D8433349}" type="datetime1">
              <a:rPr lang="zh-CN" altLang="en-US" smtClean="0"/>
              <a:t>18/3/27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5697060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FBEE5B-097B-E948-9BDD-3D3E525E5E52}" type="datetime1">
              <a:rPr lang="zh-CN" altLang="en-US" smtClean="0"/>
              <a:t>18/3/27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8803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08C4A-C252-0C49-9E2D-4F723E9538A5}" type="datetime1">
              <a:rPr lang="zh-CN" altLang="en-US" smtClean="0"/>
              <a:t>18/3/27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87624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B3167F-D3BA-4741-B438-0EF652FADDEB}" type="datetime1">
              <a:rPr lang="zh-CN" altLang="en-US" smtClean="0"/>
              <a:t>18/3/27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098471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2FC3A70-420C-F742-A2D6-F18DBAFE53AB}" type="datetime1">
              <a:rPr lang="zh-CN" altLang="en-US" smtClean="0"/>
              <a:t>18/3/27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577392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E632B4AA-B784-FB45-A39A-CE5A03B11CAD}" type="datetime1">
              <a:rPr lang="zh-CN" altLang="en-US" smtClean="0"/>
              <a:t>18/3/27</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1766878-3199-4EAB-94E7-2D6D11070E14}" type="slidenum">
              <a:rPr lang="en-US" smtClean="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54490"/>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dt="0"/>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2.xml"/><Relationship Id="rId1" Type="http://schemas.openxmlformats.org/officeDocument/2006/relationships/tags" Target="../tags/tag1.xml"/><Relationship Id="rId2"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2.xml"/><Relationship Id="rId1" Type="http://schemas.openxmlformats.org/officeDocument/2006/relationships/tags" Target="../tags/tag4.xml"/><Relationship Id="rId2"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2.xml"/><Relationship Id="rId1" Type="http://schemas.openxmlformats.org/officeDocument/2006/relationships/tags" Target="../tags/tag7.xml"/><Relationship Id="rId2" Type="http://schemas.openxmlformats.org/officeDocument/2006/relationships/tags" Target="../tags/tag8.xml"/></Relationships>
</file>

<file path=ppt/slides/_rels/slide16.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tags" Target="../tags/tag11.xml"/><Relationship Id="rId3"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zh.wikipedia.org/zh-hk/&#20445;&#31103;&#20845;&#19990;"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enewslens.com/article/13611" TargetMode="External"/><Relationship Id="rId4" Type="http://schemas.openxmlformats.org/officeDocument/2006/relationships/hyperlink" Target="https://zh.wikipedia.org/wiki/&#22283;&#38555;&#36008;&#24163;&#22522;&#37329;&#32068;&#32340;"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hyperlink" Target="http://archive.hsscol.org.hk/Archive/periodical/spirit/S048C-1.htm"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hyperlink" Target="http://kkp.org.hk/node/14491" TargetMode="External"/><Relationship Id="rId4" Type="http://schemas.openxmlformats.org/officeDocument/2006/relationships/hyperlink" Target="http://www.chinacatholic.net/article/doctrina/other/2017-03-21/56936.html" TargetMode="External"/><Relationship Id="rId5" Type="http://schemas.openxmlformats.org/officeDocument/2006/relationships/hyperlink" Target="http://kkp.org.hk/node/15499"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zh.wikipedia.org/zh-hk/&#20445;&#31103;&#20845;&#19990;"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zh.wikipedia.org/zh-hk/&#24847;&#22823;&#2103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zh.wikipedia.org/zh-hk/&#24847;&#22823;&#2103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91932" y="1988420"/>
            <a:ext cx="10105560" cy="2888380"/>
          </a:xfrm>
        </p:spPr>
        <p:txBody>
          <a:bodyPr>
            <a:normAutofit fontScale="90000"/>
          </a:bodyPr>
          <a:lstStyle/>
          <a:p>
            <a:pPr algn="ctr"/>
            <a:r>
              <a:rPr kumimoji="1" lang="zh-CN" altLang="en-US" i="0" dirty="0"/>
              <a:t>教宗保祿六</a:t>
            </a:r>
            <a:r>
              <a:rPr kumimoji="1" lang="zh-CN" altLang="en-US" i="0" dirty="0" smtClean="0"/>
              <a:t>世</a:t>
            </a:r>
            <a:r>
              <a:rPr kumimoji="1" lang="en-US" altLang="zh-CN" i="0" dirty="0" smtClean="0"/>
              <a:t/>
            </a:r>
            <a:br>
              <a:rPr kumimoji="1" lang="en-US" altLang="zh-CN" i="0" dirty="0" smtClean="0"/>
            </a:br>
            <a:r>
              <a:rPr kumimoji="1" lang="en-US" altLang="zh-CN" i="0" dirty="0" smtClean="0"/>
              <a:t/>
            </a:r>
            <a:br>
              <a:rPr kumimoji="1" lang="en-US" altLang="zh-CN" i="0" dirty="0" smtClean="0"/>
            </a:br>
            <a:r>
              <a:rPr kumimoji="1" lang="zh-CN" altLang="en-US" i="0" dirty="0" smtClean="0"/>
              <a:t>「</a:t>
            </a:r>
            <a:r>
              <a:rPr kumimoji="1" lang="zh-CN" altLang="en-US" i="0" dirty="0"/>
              <a:t>民族發展」通諭 </a:t>
            </a:r>
            <a:br>
              <a:rPr kumimoji="1" lang="zh-CN" altLang="en-US" i="0" dirty="0"/>
            </a:br>
            <a:endParaRPr kumimoji="1" lang="zh-CN" altLang="en-US" i="0" dirty="0"/>
          </a:p>
        </p:txBody>
      </p:sp>
      <p:sp>
        <p:nvSpPr>
          <p:cNvPr id="3" name="副标题 2"/>
          <p:cNvSpPr>
            <a:spLocks noGrp="1"/>
          </p:cNvSpPr>
          <p:nvPr>
            <p:ph type="subTitle" idx="1"/>
          </p:nvPr>
        </p:nvSpPr>
        <p:spPr>
          <a:xfrm>
            <a:off x="5157638" y="5842725"/>
            <a:ext cx="7034362" cy="706355"/>
          </a:xfrm>
        </p:spPr>
        <p:txBody>
          <a:bodyPr>
            <a:normAutofit fontScale="92500" lnSpcReduction="10000"/>
          </a:bodyPr>
          <a:lstStyle/>
          <a:p>
            <a:pPr algn="r"/>
            <a:r>
              <a:rPr kumimoji="1" lang="zh-CN" altLang="en-US" i="0" dirty="0" smtClean="0">
                <a:latin typeface="Microsoft JhengHei" charset="-120"/>
                <a:ea typeface="Microsoft JhengHei" charset="-120"/>
                <a:cs typeface="Microsoft JhengHei" charset="-120"/>
              </a:rPr>
              <a:t>趙嘉晟 </a:t>
            </a:r>
            <a:r>
              <a:rPr kumimoji="1" lang="en-US" altLang="zh-CN" i="0" dirty="0" smtClean="0">
                <a:latin typeface="Microsoft JhengHei" charset="-120"/>
                <a:ea typeface="Microsoft JhengHei" charset="-120"/>
                <a:cs typeface="Microsoft JhengHei" charset="-120"/>
              </a:rPr>
              <a:t>ZHAO</a:t>
            </a:r>
            <a:r>
              <a:rPr kumimoji="1" lang="zh-CN" altLang="en-US" i="0" dirty="0" smtClean="0">
                <a:latin typeface="Microsoft JhengHei" charset="-120"/>
                <a:ea typeface="Microsoft JhengHei" charset="-120"/>
                <a:cs typeface="Microsoft JhengHei" charset="-120"/>
              </a:rPr>
              <a:t> </a:t>
            </a:r>
            <a:r>
              <a:rPr kumimoji="1" lang="en-US" altLang="zh-CN" i="0" dirty="0" smtClean="0">
                <a:latin typeface="Microsoft JhengHei" charset="-120"/>
                <a:ea typeface="Microsoft JhengHei" charset="-120"/>
                <a:cs typeface="Microsoft JhengHei" charset="-120"/>
              </a:rPr>
              <a:t>JIASHENG</a:t>
            </a:r>
            <a:r>
              <a:rPr kumimoji="1" lang="zh-CN" altLang="en-US" i="0" dirty="0" smtClean="0">
                <a:latin typeface="Microsoft JhengHei" charset="-120"/>
                <a:ea typeface="Microsoft JhengHei" charset="-120"/>
                <a:cs typeface="Microsoft JhengHei" charset="-120"/>
              </a:rPr>
              <a:t> </a:t>
            </a:r>
            <a:r>
              <a:rPr kumimoji="1" lang="en-US" altLang="zh-CN" i="0" dirty="0" smtClean="0">
                <a:latin typeface="Microsoft JhengHei" charset="-120"/>
                <a:ea typeface="Microsoft JhengHei" charset="-120"/>
                <a:cs typeface="Microsoft JhengHei" charset="-120"/>
              </a:rPr>
              <a:t>1155099816</a:t>
            </a:r>
          </a:p>
          <a:p>
            <a:pPr algn="r"/>
            <a:r>
              <a:rPr kumimoji="1" lang="zh-CN" altLang="en-US" i="0" dirty="0" smtClean="0">
                <a:latin typeface="Microsoft JhengHei" charset="-120"/>
                <a:ea typeface="Microsoft JhengHei" charset="-120"/>
                <a:cs typeface="Microsoft JhengHei" charset="-120"/>
              </a:rPr>
              <a:t>李柯靜               </a:t>
            </a:r>
            <a:r>
              <a:rPr kumimoji="1" lang="en-US" altLang="zh-CN" i="0" dirty="0" smtClean="0">
                <a:latin typeface="Microsoft JhengHei" charset="-120"/>
                <a:ea typeface="Microsoft JhengHei" charset="-120"/>
                <a:cs typeface="Microsoft JhengHei" charset="-120"/>
              </a:rPr>
              <a:t>LI</a:t>
            </a:r>
            <a:r>
              <a:rPr kumimoji="1" lang="zh-CN" altLang="en-US" i="0" dirty="0" smtClean="0">
                <a:latin typeface="Microsoft JhengHei" charset="-120"/>
                <a:ea typeface="Microsoft JhengHei" charset="-120"/>
                <a:cs typeface="Microsoft JhengHei" charset="-120"/>
              </a:rPr>
              <a:t> </a:t>
            </a:r>
            <a:r>
              <a:rPr kumimoji="1" lang="en-US" altLang="zh-CN" i="0" dirty="0" smtClean="0">
                <a:latin typeface="Microsoft JhengHei" charset="-120"/>
                <a:ea typeface="Microsoft JhengHei" charset="-120"/>
                <a:cs typeface="Microsoft JhengHei" charset="-120"/>
              </a:rPr>
              <a:t>KEJING</a:t>
            </a:r>
            <a:r>
              <a:rPr kumimoji="1" lang="zh-CN" altLang="en-US" i="0" dirty="0" smtClean="0">
                <a:latin typeface="Microsoft JhengHei" charset="-120"/>
                <a:ea typeface="Microsoft JhengHei" charset="-120"/>
                <a:cs typeface="Microsoft JhengHei" charset="-120"/>
              </a:rPr>
              <a:t> </a:t>
            </a:r>
            <a:r>
              <a:rPr kumimoji="1" lang="is-IS" altLang="zh-CN" i="0" dirty="0" smtClean="0">
                <a:latin typeface="Microsoft JhengHei" charset="-120"/>
                <a:ea typeface="Microsoft JhengHei" charset="-120"/>
                <a:cs typeface="Microsoft JhengHei" charset="-120"/>
              </a:rPr>
              <a:t>1155097050</a:t>
            </a:r>
            <a:endParaRPr kumimoji="1" lang="zh-CN" altLang="en-US" i="0" dirty="0">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288" y="155859"/>
            <a:ext cx="6080605" cy="674539"/>
          </a:xfrm>
        </p:spPr>
        <p:txBody>
          <a:bodyPr>
            <a:noAutofit/>
          </a:bodyPr>
          <a:lstStyle/>
          <a:p>
            <a:pPr algn="l"/>
            <a:r>
              <a:rPr kumimoji="1" lang="zh-CN" altLang="en-US" sz="4400" i="0" dirty="0"/>
              <a:t>第二章 教會與發展 </a:t>
            </a:r>
            <a:br>
              <a:rPr kumimoji="1" lang="zh-CN" altLang="en-US" sz="4400" i="0" dirty="0"/>
            </a:br>
            <a:endParaRPr kumimoji="1" lang="zh-CN" altLang="en-US" sz="4400" i="0" dirty="0"/>
          </a:p>
        </p:txBody>
      </p:sp>
      <p:sp>
        <p:nvSpPr>
          <p:cNvPr id="3" name="内容占位符 2"/>
          <p:cNvSpPr>
            <a:spLocks noGrp="1"/>
          </p:cNvSpPr>
          <p:nvPr>
            <p:ph idx="1"/>
          </p:nvPr>
        </p:nvSpPr>
        <p:spPr>
          <a:xfrm>
            <a:off x="343287" y="1140364"/>
            <a:ext cx="2570393" cy="4485521"/>
          </a:xfrm>
          <a:pattFill prst="lgGrid">
            <a:fgClr>
              <a:schemeClr val="bg2"/>
            </a:fgClr>
            <a:bgClr>
              <a:schemeClr val="bg1"/>
            </a:bgClr>
          </a:pattFill>
          <a:ln>
            <a:solidFill>
              <a:srgbClr val="FFC000"/>
            </a:solidFill>
          </a:ln>
        </p:spPr>
        <p:txBody>
          <a:bodyPr>
            <a:noAutofit/>
          </a:bodyPr>
          <a:lstStyle/>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傳教士的事業</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教會與世界</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教友對發展的見解</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發展的聖召</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個人的責任</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團體的責任</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價值的尺度</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發展的雙重效果</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更合人性的條件</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理想的追求</a:t>
            </a:r>
          </a:p>
        </p:txBody>
      </p:sp>
      <p:sp>
        <p:nvSpPr>
          <p:cNvPr id="6" name="页脚占位符 5"/>
          <p:cNvSpPr>
            <a:spLocks noGrp="1"/>
          </p:cNvSpPr>
          <p:nvPr>
            <p:ph type="ftr" sz="quarter" idx="11"/>
          </p:nvPr>
        </p:nvSpPr>
        <p:spPr>
          <a:xfrm>
            <a:off x="4419601" y="6492875"/>
            <a:ext cx="3814856" cy="365125"/>
          </a:xfrm>
        </p:spPr>
        <p:txBody>
          <a:bodyPr/>
          <a:lstStyle/>
          <a:p>
            <a:pPr algn="ctr"/>
            <a:r>
              <a:rPr lang="zh-CN" altLang="en-US" b="0" i="0"/>
              <a:t>教宗保祿六</a:t>
            </a:r>
            <a:r>
              <a:rPr lang="zh-CN" altLang="en-US" b="0" i="0" smtClean="0"/>
              <a:t>世「</a:t>
            </a:r>
            <a:r>
              <a:rPr lang="zh-CN" altLang="en-US" b="0" i="0"/>
              <a:t>民族發展」通諭</a:t>
            </a:r>
            <a:endParaRPr lang="en-US" b="0" i="0" dirty="0"/>
          </a:p>
        </p:txBody>
      </p:sp>
      <p:sp>
        <p:nvSpPr>
          <p:cNvPr id="5" name="内容占位符 2"/>
          <p:cNvSpPr txBox="1">
            <a:spLocks/>
          </p:cNvSpPr>
          <p:nvPr/>
        </p:nvSpPr>
        <p:spPr>
          <a:xfrm>
            <a:off x="3157336" y="1140364"/>
            <a:ext cx="9034663" cy="5065468"/>
          </a:xfrm>
          <a:prstGeom prst="rect">
            <a:avLst/>
          </a:prstGeom>
          <a:pattFill prst="ltHorz">
            <a:fgClr>
              <a:schemeClr val="bg2"/>
            </a:fgClr>
            <a:bgClr>
              <a:schemeClr val="bg1"/>
            </a:bgClr>
          </a:pattFill>
          <a:ln>
            <a:solidFill>
              <a:schemeClr val="tx2">
                <a:lumMod val="25000"/>
                <a:lumOff val="75000"/>
              </a:schemeClr>
            </a:solidFill>
          </a:ln>
        </p:spPr>
        <p:txBody>
          <a:bodyPr vert="horz" lIns="91440" tIns="45720" rIns="91440" bIns="45720" rtlCol="0">
            <a:no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a:buClr>
                <a:schemeClr val="accent1">
                  <a:lumMod val="60000"/>
                  <a:lumOff val="40000"/>
                </a:schemeClr>
              </a:buClr>
              <a:buFont typeface="Wingdings" charset="2"/>
              <a:buChar char="ü"/>
            </a:pPr>
            <a:r>
              <a:rPr kumimoji="1" lang="zh-CN" altLang="en-US" dirty="0" smtClean="0">
                <a:solidFill>
                  <a:srgbClr val="C00000"/>
                </a:solidFill>
                <a:latin typeface="SimSun" charset="-122"/>
                <a:ea typeface="SimSun" charset="-122"/>
                <a:cs typeface="SimSun" charset="-122"/>
              </a:rPr>
              <a:t>信德</a:t>
            </a:r>
            <a:r>
              <a:rPr kumimoji="1" lang="zh-CN" altLang="en-US" dirty="0" smtClean="0">
                <a:solidFill>
                  <a:schemeClr val="tx1">
                    <a:lumMod val="75000"/>
                    <a:lumOff val="25000"/>
                  </a:schemeClr>
                </a:solidFill>
                <a:latin typeface="SimSun" charset="-122"/>
                <a:ea typeface="SimSun" charset="-122"/>
                <a:cs typeface="SimSun" charset="-122"/>
              </a:rPr>
              <a:t>導向：</a:t>
            </a:r>
            <a:r>
              <a:rPr kumimoji="1" lang="zh-CN" altLang="en-US" dirty="0" smtClean="0">
                <a:solidFill>
                  <a:srgbClr val="C00000"/>
                </a:solidFill>
                <a:latin typeface="SimSun" charset="-122"/>
                <a:ea typeface="SimSun" charset="-122"/>
                <a:cs typeface="SimSun" charset="-122"/>
              </a:rPr>
              <a:t>人性升華</a:t>
            </a:r>
            <a:r>
              <a:rPr kumimoji="1" lang="en-US" altLang="zh-CN" dirty="0" smtClean="0">
                <a:solidFill>
                  <a:schemeClr val="tx1">
                    <a:lumMod val="75000"/>
                    <a:lumOff val="25000"/>
                  </a:schemeClr>
                </a:solidFill>
                <a:latin typeface="SimSun" charset="-122"/>
                <a:ea typeface="SimSun" charset="-122"/>
                <a:cs typeface="SimSun" charset="-122"/>
              </a:rPr>
              <a:t>——</a:t>
            </a:r>
            <a:r>
              <a:rPr kumimoji="1" lang="zh-CN" altLang="en-US" dirty="0" smtClean="0">
                <a:solidFill>
                  <a:schemeClr val="tx1">
                    <a:lumMod val="75000"/>
                    <a:lumOff val="25000"/>
                  </a:schemeClr>
                </a:solidFill>
                <a:latin typeface="SimSun" charset="-122"/>
                <a:ea typeface="SimSun" charset="-122"/>
                <a:cs typeface="SimSun" charset="-122"/>
              </a:rPr>
              <a:t>從人性出發的事業，文化發動者</a:t>
            </a:r>
            <a:endParaRPr kumimoji="1" lang="en-US" altLang="zh-CN" dirty="0" smtClean="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dirty="0" smtClean="0">
                <a:solidFill>
                  <a:schemeClr val="tx1">
                    <a:lumMod val="75000"/>
                    <a:lumOff val="25000"/>
                  </a:schemeClr>
                </a:solidFill>
                <a:latin typeface="SimSun" charset="-122"/>
                <a:ea typeface="SimSun" charset="-122"/>
                <a:cs typeface="SimSun" charset="-122"/>
              </a:rPr>
              <a:t>在各自範圍的最高權力。</a:t>
            </a:r>
            <a:r>
              <a:rPr kumimoji="1" lang="zh-CN" altLang="en-US" dirty="0" smtClean="0">
                <a:solidFill>
                  <a:srgbClr val="C00000"/>
                </a:solidFill>
                <a:latin typeface="SimSun" charset="-122"/>
                <a:ea typeface="SimSun" charset="-122"/>
                <a:cs typeface="SimSun" charset="-122"/>
              </a:rPr>
              <a:t>教會：證實真理、救贖、服事，與善良心融合</a:t>
            </a:r>
            <a:endParaRPr kumimoji="1" lang="en-US" altLang="zh-CN" dirty="0" smtClean="0">
              <a:solidFill>
                <a:srgbClr val="C00000"/>
              </a:solidFill>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dirty="0" smtClean="0">
                <a:solidFill>
                  <a:schemeClr val="tx1">
                    <a:lumMod val="75000"/>
                    <a:lumOff val="25000"/>
                  </a:schemeClr>
                </a:solidFill>
                <a:latin typeface="SimSun" charset="-122"/>
                <a:ea typeface="SimSun" charset="-122"/>
                <a:cs typeface="SimSun" charset="-122"/>
              </a:rPr>
              <a:t>全體人類的全面</a:t>
            </a:r>
            <a:r>
              <a:rPr kumimoji="1" lang="zh-CN" altLang="en-US" dirty="0">
                <a:solidFill>
                  <a:schemeClr val="tx1">
                    <a:lumMod val="75000"/>
                    <a:lumOff val="25000"/>
                  </a:schemeClr>
                </a:solidFill>
                <a:latin typeface="SimSun" charset="-122"/>
                <a:ea typeface="SimSun" charset="-122"/>
                <a:cs typeface="SimSun" charset="-122"/>
              </a:rPr>
              <a:t>發展，</a:t>
            </a:r>
            <a:r>
              <a:rPr kumimoji="1" lang="zh-CN" altLang="en-US" dirty="0" smtClean="0">
                <a:solidFill>
                  <a:schemeClr val="tx1">
                    <a:lumMod val="75000"/>
                    <a:lumOff val="25000"/>
                  </a:schemeClr>
                </a:solidFill>
                <a:latin typeface="SimSun" charset="-122"/>
                <a:ea typeface="SimSun" charset="-122"/>
                <a:cs typeface="SimSun" charset="-122"/>
              </a:rPr>
              <a:t>振興</a:t>
            </a:r>
            <a:r>
              <a:rPr kumimoji="1" lang="zh-CN" altLang="en-US" dirty="0">
                <a:solidFill>
                  <a:schemeClr val="tx1">
                    <a:lumMod val="75000"/>
                    <a:lumOff val="25000"/>
                  </a:schemeClr>
                </a:solidFill>
                <a:latin typeface="SimSun" charset="-122"/>
                <a:ea typeface="SimSun" charset="-122"/>
                <a:cs typeface="SimSun" charset="-122"/>
              </a:rPr>
              <a:t>整個</a:t>
            </a:r>
            <a:r>
              <a:rPr kumimoji="1" lang="zh-CN" altLang="en-US" dirty="0" smtClean="0">
                <a:solidFill>
                  <a:schemeClr val="tx1">
                    <a:lumMod val="75000"/>
                    <a:lumOff val="25000"/>
                  </a:schemeClr>
                </a:solidFill>
                <a:latin typeface="SimSun" charset="-122"/>
                <a:ea typeface="SimSun" charset="-122"/>
                <a:cs typeface="SimSun" charset="-122"/>
              </a:rPr>
              <a:t>人性</a:t>
            </a:r>
            <a:endParaRPr kumimoji="1" lang="en-US" altLang="zh-CN" dirty="0" smtClean="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dirty="0">
                <a:solidFill>
                  <a:schemeClr val="tx1">
                    <a:lumMod val="75000"/>
                    <a:lumOff val="25000"/>
                  </a:schemeClr>
                </a:solidFill>
                <a:latin typeface="SimSun" charset="-122"/>
                <a:ea typeface="SimSun" charset="-122"/>
                <a:cs typeface="SimSun" charset="-122"/>
              </a:rPr>
              <a:t>發展自己，為自己的發展和得</a:t>
            </a:r>
            <a:r>
              <a:rPr kumimoji="1" lang="zh-CN" altLang="en-US" dirty="0" smtClean="0">
                <a:solidFill>
                  <a:schemeClr val="tx1">
                    <a:lumMod val="75000"/>
                    <a:lumOff val="25000"/>
                  </a:schemeClr>
                </a:solidFill>
                <a:latin typeface="SimSun" charset="-122"/>
                <a:ea typeface="SimSun" charset="-122"/>
                <a:cs typeface="SimSun" charset="-122"/>
              </a:rPr>
              <a:t>救負</a:t>
            </a:r>
            <a:r>
              <a:rPr kumimoji="1" lang="zh-CN" altLang="en-US" dirty="0">
                <a:solidFill>
                  <a:schemeClr val="tx1">
                    <a:lumMod val="75000"/>
                    <a:lumOff val="25000"/>
                  </a:schemeClr>
                </a:solidFill>
                <a:latin typeface="SimSun" charset="-122"/>
                <a:ea typeface="SimSun" charset="-122"/>
                <a:cs typeface="SimSun" charset="-122"/>
              </a:rPr>
              <a:t>全責，</a:t>
            </a:r>
            <a:r>
              <a:rPr kumimoji="1" lang="zh-CN" altLang="en-US" dirty="0" smtClean="0">
                <a:solidFill>
                  <a:srgbClr val="C00000"/>
                </a:solidFill>
                <a:latin typeface="SimSun" charset="-122"/>
                <a:ea typeface="SimSun" charset="-122"/>
                <a:cs typeface="SimSun" charset="-122"/>
              </a:rPr>
              <a:t>善用理智</a:t>
            </a:r>
            <a:r>
              <a:rPr kumimoji="1" lang="zh-CN" altLang="en-US" dirty="0">
                <a:solidFill>
                  <a:srgbClr val="C00000"/>
                </a:solidFill>
                <a:latin typeface="SimSun" charset="-122"/>
                <a:ea typeface="SimSun" charset="-122"/>
                <a:cs typeface="SimSun" charset="-122"/>
              </a:rPr>
              <a:t>和</a:t>
            </a:r>
            <a:r>
              <a:rPr kumimoji="1" lang="zh-CN" altLang="en-US" dirty="0" smtClean="0">
                <a:solidFill>
                  <a:srgbClr val="C00000"/>
                </a:solidFill>
                <a:latin typeface="SimSun" charset="-122"/>
                <a:ea typeface="SimSun" charset="-122"/>
                <a:cs typeface="SimSun" charset="-122"/>
              </a:rPr>
              <a:t>意志變得理性、有價值 </a:t>
            </a:r>
            <a:endParaRPr kumimoji="1" lang="zh-CN" altLang="en-US" dirty="0">
              <a:solidFill>
                <a:srgbClr val="C00000"/>
              </a:solidFill>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dirty="0" smtClean="0">
                <a:solidFill>
                  <a:srgbClr val="C00000"/>
                </a:solidFill>
                <a:latin typeface="SimSun" charset="-122"/>
                <a:ea typeface="SimSun" charset="-122"/>
                <a:cs typeface="SimSun" charset="-122"/>
              </a:rPr>
              <a:t>人性的</a:t>
            </a:r>
            <a:r>
              <a:rPr kumimoji="1" lang="zh-CN" altLang="en-US" dirty="0">
                <a:solidFill>
                  <a:srgbClr val="C00000"/>
                </a:solidFill>
                <a:latin typeface="SimSun" charset="-122"/>
                <a:ea typeface="SimSun" charset="-122"/>
                <a:cs typeface="SimSun" charset="-122"/>
              </a:rPr>
              <a:t>發展</a:t>
            </a:r>
            <a:r>
              <a:rPr kumimoji="1" lang="zh-CN" altLang="en-US" dirty="0">
                <a:solidFill>
                  <a:schemeClr val="tx1">
                    <a:lumMod val="75000"/>
                    <a:lumOff val="25000"/>
                  </a:schemeClr>
                </a:solidFill>
                <a:latin typeface="SimSun" charset="-122"/>
                <a:ea typeface="SimSun" charset="-122"/>
                <a:cs typeface="SimSun" charset="-122"/>
              </a:rPr>
              <a:t>。自動地歸向天主──第一真理、至高美善</a:t>
            </a:r>
            <a:r>
              <a:rPr kumimoji="1" lang="zh-CN" altLang="en-US" dirty="0" smtClean="0">
                <a:solidFill>
                  <a:schemeClr val="tx1">
                    <a:lumMod val="75000"/>
                    <a:lumOff val="25000"/>
                  </a:schemeClr>
                </a:solidFill>
                <a:latin typeface="SimSun" charset="-122"/>
                <a:ea typeface="SimSun" charset="-122"/>
                <a:cs typeface="SimSun" charset="-122"/>
              </a:rPr>
              <a:t>。</a:t>
            </a:r>
            <a:endParaRPr kumimoji="1" lang="en-US" altLang="zh-CN" dirty="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dirty="0">
                <a:solidFill>
                  <a:schemeClr val="tx1">
                    <a:lumMod val="75000"/>
                    <a:lumOff val="25000"/>
                  </a:schemeClr>
                </a:solidFill>
                <a:latin typeface="SimSun" charset="-122"/>
                <a:ea typeface="SimSun" charset="-122"/>
                <a:cs typeface="SimSun" charset="-122"/>
              </a:rPr>
              <a:t>每個人是社會</a:t>
            </a:r>
            <a:r>
              <a:rPr kumimoji="1" lang="zh-CN" altLang="en-US" dirty="0" smtClean="0">
                <a:solidFill>
                  <a:schemeClr val="tx1">
                    <a:lumMod val="75000"/>
                    <a:lumOff val="25000"/>
                  </a:schemeClr>
                </a:solidFill>
                <a:latin typeface="SimSun" charset="-122"/>
                <a:ea typeface="SimSun" charset="-122"/>
                <a:cs typeface="SimSun" charset="-122"/>
              </a:rPr>
              <a:t>的組成</a:t>
            </a:r>
            <a:r>
              <a:rPr kumimoji="1" lang="zh-CN" altLang="en-US" dirty="0">
                <a:solidFill>
                  <a:schemeClr val="tx1">
                    <a:lumMod val="75000"/>
                    <a:lumOff val="25000"/>
                  </a:schemeClr>
                </a:solidFill>
                <a:latin typeface="SimSun" charset="-122"/>
                <a:ea typeface="SimSun" charset="-122"/>
                <a:cs typeface="SimSun" charset="-122"/>
              </a:rPr>
              <a:t>部分。要互相扶助 </a:t>
            </a:r>
          </a:p>
          <a:p>
            <a:pPr>
              <a:buClr>
                <a:schemeClr val="accent1">
                  <a:lumMod val="60000"/>
                  <a:lumOff val="40000"/>
                </a:schemeClr>
              </a:buClr>
              <a:buFont typeface="Wingdings" charset="2"/>
              <a:buChar char="ü"/>
            </a:pPr>
            <a:r>
              <a:rPr kumimoji="1" lang="zh-CN" altLang="en-US" dirty="0" smtClean="0">
                <a:solidFill>
                  <a:srgbClr val="C00000"/>
                </a:solidFill>
                <a:latin typeface="SimSun" charset="-122"/>
                <a:ea typeface="SimSun" charset="-122"/>
                <a:cs typeface="SimSun" charset="-122"/>
              </a:rPr>
              <a:t>合理控制自己對財物慾望和權利的誘惑</a:t>
            </a:r>
            <a:r>
              <a:rPr kumimoji="1" lang="zh-CN" altLang="en-US" dirty="0" smtClean="0">
                <a:solidFill>
                  <a:schemeClr val="tx1">
                    <a:lumMod val="75000"/>
                    <a:lumOff val="25000"/>
                  </a:schemeClr>
                </a:solidFill>
                <a:latin typeface="SimSun" charset="-122"/>
                <a:ea typeface="SimSun" charset="-122"/>
                <a:cs typeface="SimSun" charset="-122"/>
              </a:rPr>
              <a:t>，擔負起自己的責任</a:t>
            </a:r>
            <a:endParaRPr kumimoji="1" lang="en-US" altLang="zh-CN" dirty="0" smtClean="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r>
              <a:rPr lang="zh-CN" altLang="en-US" dirty="0"/>
              <a:t>使人更富有</a:t>
            </a:r>
            <a:r>
              <a:rPr lang="zh-CN" altLang="en-US" dirty="0" smtClean="0"/>
              <a:t>人性。用物質利益限制住人性發展。</a:t>
            </a:r>
            <a:endParaRPr lang="en-US" altLang="zh-CN" dirty="0" smtClean="0"/>
          </a:p>
          <a:p>
            <a:pPr>
              <a:buClr>
                <a:schemeClr val="accent1">
                  <a:lumMod val="60000"/>
                  <a:lumOff val="40000"/>
                </a:schemeClr>
              </a:buClr>
              <a:buFont typeface="Wingdings" charset="2"/>
              <a:buChar char="ü"/>
            </a:pPr>
            <a:r>
              <a:rPr lang="zh-CN" altLang="en-US" dirty="0" smtClean="0"/>
              <a:t>需要技術人員、明智人士</a:t>
            </a:r>
            <a:endParaRPr lang="zh-CN" altLang="en-US" dirty="0"/>
          </a:p>
          <a:p>
            <a:pPr>
              <a:buClr>
                <a:schemeClr val="accent1">
                  <a:lumMod val="60000"/>
                  <a:lumOff val="40000"/>
                </a:schemeClr>
              </a:buClr>
              <a:buFont typeface="Wingdings" charset="2"/>
              <a:buChar char="ü"/>
            </a:pPr>
            <a:r>
              <a:rPr kumimoji="1" lang="zh-CN" altLang="en-US" dirty="0" smtClean="0">
                <a:solidFill>
                  <a:srgbClr val="C00000"/>
                </a:solidFill>
                <a:latin typeface="SimSun" charset="-122"/>
                <a:ea typeface="SimSun" charset="-122"/>
                <a:cs typeface="SimSun" charset="-122"/>
              </a:rPr>
              <a:t>獲得財務，擴展知識，獲得教育。尊重人性，和平互助。有信德。結合天恩與基督聖愛。</a:t>
            </a:r>
            <a:endParaRPr kumimoji="1" lang="en-US" altLang="zh-CN" dirty="0">
              <a:solidFill>
                <a:srgbClr val="C00000"/>
              </a:solidFill>
              <a:latin typeface="SimSun" charset="-122"/>
              <a:ea typeface="SimSun" charset="-122"/>
              <a:cs typeface="SimSun" charset="-122"/>
            </a:endParaRPr>
          </a:p>
          <a:p>
            <a:pPr>
              <a:buClr>
                <a:schemeClr val="accent1">
                  <a:lumMod val="60000"/>
                  <a:lumOff val="40000"/>
                </a:schemeClr>
              </a:buClr>
              <a:buFont typeface="Wingdings" charset="2"/>
              <a:buChar char="ü"/>
            </a:pPr>
            <a:endParaRPr kumimoji="1" lang="zh-CN" altLang="en-US" dirty="0" smtClean="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endParaRPr kumimoji="1" lang="zh-CN" altLang="en-US" dirty="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endParaRPr kumimoji="1" lang="zh-CN" altLang="en-US" dirty="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endParaRPr kumimoji="1" lang="en-US" altLang="zh-CN" dirty="0" smtClean="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endParaRPr kumimoji="1" lang="zh-CN" altLang="en-US" sz="1800" dirty="0" smtClean="0">
              <a:solidFill>
                <a:schemeClr val="tx1">
                  <a:lumMod val="75000"/>
                  <a:lumOff val="25000"/>
                </a:schemeClr>
              </a:solidFill>
              <a:latin typeface="SimSun" charset="-122"/>
              <a:ea typeface="SimSun" charset="-122"/>
              <a:cs typeface="SimSun" charset="-122"/>
            </a:endParaRPr>
          </a:p>
        </p:txBody>
      </p:sp>
    </p:spTree>
    <p:extLst>
      <p:ext uri="{BB962C8B-B14F-4D97-AF65-F5344CB8AC3E}">
        <p14:creationId xmlns:p14="http://schemas.microsoft.com/office/powerpoint/2010/main" val="1332884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288" y="155859"/>
            <a:ext cx="6080605" cy="674539"/>
          </a:xfrm>
        </p:spPr>
        <p:txBody>
          <a:bodyPr>
            <a:noAutofit/>
          </a:bodyPr>
          <a:lstStyle/>
          <a:p>
            <a:pPr algn="l"/>
            <a:r>
              <a:rPr kumimoji="1" lang="zh-CN" altLang="en-US" sz="4400" i="0" dirty="0"/>
              <a:t>第三章 應承辦的工作</a:t>
            </a:r>
            <a:br>
              <a:rPr kumimoji="1" lang="zh-CN" altLang="en-US" sz="4400" i="0" dirty="0"/>
            </a:br>
            <a:r>
              <a:rPr kumimoji="1" lang="zh-CN" altLang="en-US" sz="4400" i="0" dirty="0"/>
              <a:t/>
            </a:r>
            <a:br>
              <a:rPr kumimoji="1" lang="zh-CN" altLang="en-US" sz="4400" i="0" dirty="0"/>
            </a:br>
            <a:endParaRPr kumimoji="1" lang="zh-CN" altLang="en-US" sz="4400" i="0" dirty="0"/>
          </a:p>
        </p:txBody>
      </p:sp>
      <p:sp>
        <p:nvSpPr>
          <p:cNvPr id="3" name="内容占位符 2"/>
          <p:cNvSpPr>
            <a:spLocks noGrp="1"/>
          </p:cNvSpPr>
          <p:nvPr>
            <p:ph idx="1"/>
          </p:nvPr>
        </p:nvSpPr>
        <p:spPr>
          <a:xfrm>
            <a:off x="343288" y="931997"/>
            <a:ext cx="2552313" cy="5291003"/>
          </a:xfrm>
          <a:pattFill prst="lgGrid">
            <a:fgClr>
              <a:schemeClr val="bg2"/>
            </a:fgClr>
            <a:bgClr>
              <a:schemeClr val="bg1"/>
            </a:bgClr>
          </a:pattFill>
          <a:ln>
            <a:solidFill>
              <a:srgbClr val="FFC000"/>
            </a:solidFill>
          </a:ln>
        </p:spPr>
        <p:txBody>
          <a:bodyPr>
            <a:noAutofit/>
          </a:bodyPr>
          <a:lstStyle/>
          <a:p>
            <a:pPr>
              <a:buClr>
                <a:schemeClr val="accent1">
                  <a:lumMod val="60000"/>
                  <a:lumOff val="40000"/>
                </a:schemeClr>
              </a:buClr>
              <a:buFont typeface="Wingdings" charset="2"/>
              <a:buChar char="n"/>
            </a:pPr>
            <a:endParaRPr kumimoji="1" lang="en-US" altLang="zh-CN"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n"/>
            </a:pPr>
            <a:r>
              <a:rPr kumimoji="1" lang="zh-CN" altLang="en-US" dirty="0" smtClean="0">
                <a:solidFill>
                  <a:srgbClr val="0070C0"/>
                </a:solidFill>
                <a:latin typeface="SimSun" charset="-122"/>
                <a:ea typeface="SimSun" charset="-122"/>
                <a:cs typeface="SimSun" charset="-122"/>
              </a:rPr>
              <a:t>大地</a:t>
            </a:r>
            <a:r>
              <a:rPr kumimoji="1" lang="zh-CN" altLang="en-US" dirty="0">
                <a:solidFill>
                  <a:srgbClr val="0070C0"/>
                </a:solidFill>
                <a:latin typeface="SimSun" charset="-122"/>
                <a:ea typeface="SimSun" charset="-122"/>
                <a:cs typeface="SimSun" charset="-122"/>
              </a:rPr>
              <a:t>為眾人使用</a:t>
            </a:r>
          </a:p>
          <a:p>
            <a:pPr>
              <a:buClr>
                <a:schemeClr val="accent1">
                  <a:lumMod val="60000"/>
                  <a:lumOff val="40000"/>
                </a:schemeClr>
              </a:buClr>
              <a:buFont typeface="Wingdings" charset="2"/>
              <a:buChar char="n"/>
            </a:pPr>
            <a:r>
              <a:rPr kumimoji="1" lang="zh-CN" altLang="en-US" dirty="0" smtClean="0">
                <a:solidFill>
                  <a:srgbClr val="0070C0"/>
                </a:solidFill>
                <a:latin typeface="SimSun" charset="-122"/>
                <a:ea typeface="SimSun" charset="-122"/>
                <a:cs typeface="SimSun" charset="-122"/>
              </a:rPr>
              <a:t>私產</a:t>
            </a:r>
            <a:endParaRPr kumimoji="1" lang="en-US" altLang="zh-CN"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n"/>
            </a:pPr>
            <a:endParaRPr kumimoji="1" lang="zh-CN" altLang="en-US" dirty="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收益</a:t>
            </a:r>
            <a:r>
              <a:rPr kumimoji="1" lang="zh-CN" altLang="en-US" dirty="0" smtClean="0">
                <a:solidFill>
                  <a:srgbClr val="0070C0"/>
                </a:solidFill>
                <a:latin typeface="SimSun" charset="-122"/>
                <a:ea typeface="SimSun" charset="-122"/>
                <a:cs typeface="SimSun" charset="-122"/>
              </a:rPr>
              <a:t>的使用</a:t>
            </a:r>
            <a:endParaRPr kumimoji="1" lang="en-US" altLang="zh-CN"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n"/>
            </a:pPr>
            <a:r>
              <a:rPr kumimoji="1" lang="zh-CN" altLang="en-US" dirty="0" smtClean="0">
                <a:solidFill>
                  <a:srgbClr val="0070C0"/>
                </a:solidFill>
                <a:latin typeface="SimSun" charset="-122"/>
                <a:ea typeface="SimSun" charset="-122"/>
                <a:cs typeface="SimSun" charset="-122"/>
              </a:rPr>
              <a:t>國家</a:t>
            </a:r>
            <a:r>
              <a:rPr kumimoji="1" lang="zh-CN" altLang="en-US" dirty="0">
                <a:solidFill>
                  <a:srgbClr val="0070C0"/>
                </a:solidFill>
                <a:latin typeface="SimSun" charset="-122"/>
                <a:ea typeface="SimSun" charset="-122"/>
                <a:cs typeface="SimSun" charset="-122"/>
              </a:rPr>
              <a:t>工業化</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自由資本主義</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工作</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工作的衝突性</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急待完成的工作</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暴動的誘惑</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暴動</a:t>
            </a:r>
          </a:p>
          <a:p>
            <a:pPr>
              <a:buClr>
                <a:schemeClr val="accent1">
                  <a:lumMod val="60000"/>
                  <a:lumOff val="40000"/>
                </a:schemeClr>
              </a:buClr>
              <a:buFont typeface="Wingdings" charset="2"/>
              <a:buChar char="n"/>
            </a:pPr>
            <a:endParaRPr kumimoji="1" lang="zh-CN" altLang="en-US" dirty="0">
              <a:solidFill>
                <a:srgbClr val="0070C0"/>
              </a:solidFill>
              <a:latin typeface="SimSun" charset="-122"/>
              <a:ea typeface="SimSun" charset="-122"/>
              <a:cs typeface="SimSun" charset="-122"/>
            </a:endParaRPr>
          </a:p>
        </p:txBody>
      </p:sp>
      <p:sp>
        <p:nvSpPr>
          <p:cNvPr id="6" name="页脚占位符 5"/>
          <p:cNvSpPr>
            <a:spLocks noGrp="1"/>
          </p:cNvSpPr>
          <p:nvPr>
            <p:ph type="ftr" sz="quarter" idx="11"/>
          </p:nvPr>
        </p:nvSpPr>
        <p:spPr>
          <a:xfrm>
            <a:off x="4419601" y="6492875"/>
            <a:ext cx="3814856" cy="365125"/>
          </a:xfrm>
        </p:spPr>
        <p:txBody>
          <a:bodyPr/>
          <a:lstStyle/>
          <a:p>
            <a:pPr algn="ctr"/>
            <a:r>
              <a:rPr lang="zh-CN" altLang="en-US" b="0" i="0"/>
              <a:t>教宗保祿六</a:t>
            </a:r>
            <a:r>
              <a:rPr lang="zh-CN" altLang="en-US" b="0" i="0" smtClean="0"/>
              <a:t>世「</a:t>
            </a:r>
            <a:r>
              <a:rPr lang="zh-CN" altLang="en-US" b="0" i="0"/>
              <a:t>民族發展」通諭</a:t>
            </a:r>
            <a:endParaRPr lang="en-US" b="0" i="0" dirty="0"/>
          </a:p>
        </p:txBody>
      </p:sp>
      <p:sp>
        <p:nvSpPr>
          <p:cNvPr id="5" name="内容占位符 2"/>
          <p:cNvSpPr txBox="1">
            <a:spLocks/>
          </p:cNvSpPr>
          <p:nvPr/>
        </p:nvSpPr>
        <p:spPr>
          <a:xfrm>
            <a:off x="3131938" y="931997"/>
            <a:ext cx="9034663" cy="5291003"/>
          </a:xfrm>
          <a:prstGeom prst="rect">
            <a:avLst/>
          </a:prstGeom>
          <a:pattFill prst="dkHorz">
            <a:fgClr>
              <a:schemeClr val="bg2"/>
            </a:fgClr>
            <a:bgClr>
              <a:schemeClr val="bg1"/>
            </a:bgClr>
          </a:pattFill>
          <a:ln>
            <a:solidFill>
              <a:schemeClr val="tx2">
                <a:lumMod val="25000"/>
                <a:lumOff val="75000"/>
              </a:schemeClr>
            </a:solidFill>
          </a:ln>
        </p:spPr>
        <p:txBody>
          <a:bodyPr vert="horz" lIns="91440" tIns="45720" rIns="91440" bIns="45720" rtlCol="0">
            <a:no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a:buClr>
                <a:schemeClr val="accent1">
                  <a:lumMod val="60000"/>
                  <a:lumOff val="40000"/>
                </a:schemeClr>
              </a:buClr>
              <a:buFont typeface="Wingdings" charset="2"/>
              <a:buChar char="ü"/>
            </a:pPr>
            <a:r>
              <a:rPr kumimoji="1" lang="zh-CN" altLang="en-US" dirty="0" smtClean="0">
                <a:solidFill>
                  <a:srgbClr val="C00000"/>
                </a:solidFill>
                <a:latin typeface="SimSun" charset="-122"/>
                <a:ea typeface="SimSun" charset="-122"/>
                <a:cs typeface="SimSun" charset="-122"/>
              </a:rPr>
              <a:t>用人的理智</a:t>
            </a:r>
            <a:r>
              <a:rPr kumimoji="1" lang="zh-CN" altLang="en-US" dirty="0" smtClean="0">
                <a:solidFill>
                  <a:schemeClr val="tx1">
                    <a:lumMod val="75000"/>
                    <a:lumOff val="25000"/>
                  </a:schemeClr>
                </a:solidFill>
                <a:latin typeface="SimSun" charset="-122"/>
                <a:ea typeface="SimSun" charset="-122"/>
                <a:cs typeface="SimSun" charset="-122"/>
              </a:rPr>
              <a:t>賦予大地</a:t>
            </a:r>
            <a:r>
              <a:rPr kumimoji="1" lang="zh-CN" altLang="en-US" dirty="0">
                <a:solidFill>
                  <a:schemeClr val="tx1">
                    <a:lumMod val="75000"/>
                    <a:lumOff val="25000"/>
                  </a:schemeClr>
                </a:solidFill>
                <a:latin typeface="SimSun" charset="-122"/>
                <a:ea typeface="SimSun" charset="-122"/>
                <a:cs typeface="SimSun" charset="-122"/>
              </a:rPr>
              <a:t>實用性。公平地流入每個人的手中 </a:t>
            </a:r>
          </a:p>
          <a:p>
            <a:pPr>
              <a:buClr>
                <a:schemeClr val="accent1">
                  <a:lumMod val="60000"/>
                  <a:lumOff val="40000"/>
                </a:schemeClr>
              </a:buClr>
              <a:buFont typeface="Wingdings" charset="2"/>
              <a:buChar char="ü"/>
            </a:pPr>
            <a:r>
              <a:rPr kumimoji="1" lang="zh-CN" altLang="en-US" dirty="0">
                <a:solidFill>
                  <a:schemeClr val="tx1">
                    <a:lumMod val="75000"/>
                    <a:lumOff val="25000"/>
                  </a:schemeClr>
                </a:solidFill>
                <a:latin typeface="SimSun" charset="-122"/>
                <a:ea typeface="SimSun" charset="-122"/>
                <a:cs typeface="SimSun" charset="-122"/>
              </a:rPr>
              <a:t>有產階級對無產階級應有的態度</a:t>
            </a:r>
            <a:r>
              <a:rPr kumimoji="1" lang="en-US" altLang="zh-CN" dirty="0">
                <a:solidFill>
                  <a:schemeClr val="tx1">
                    <a:lumMod val="75000"/>
                    <a:lumOff val="25000"/>
                  </a:schemeClr>
                </a:solidFill>
                <a:latin typeface="SimSun" charset="-122"/>
                <a:ea typeface="SimSun" charset="-122"/>
                <a:cs typeface="SimSun" charset="-122"/>
              </a:rPr>
              <a:t>:</a:t>
            </a:r>
            <a:r>
              <a:rPr kumimoji="1" lang="zh-CN" altLang="en-US" dirty="0">
                <a:solidFill>
                  <a:schemeClr val="tx1">
                    <a:lumMod val="75000"/>
                    <a:lumOff val="25000"/>
                  </a:schemeClr>
                </a:solidFill>
                <a:latin typeface="SimSun" charset="-122"/>
                <a:ea typeface="SimSun" charset="-122"/>
                <a:cs typeface="SimSun" charset="-122"/>
              </a:rPr>
              <a:t>「你所施與窮人的</a:t>
            </a:r>
            <a:r>
              <a:rPr kumimoji="1" lang="en-US" altLang="zh-CN" dirty="0" smtClean="0">
                <a:solidFill>
                  <a:schemeClr val="tx1">
                    <a:lumMod val="75000"/>
                    <a:lumOff val="25000"/>
                  </a:schemeClr>
                </a:solidFill>
                <a:latin typeface="SimSun" charset="-122"/>
                <a:ea typeface="SimSun" charset="-122"/>
                <a:cs typeface="SimSun" charset="-122"/>
              </a:rPr>
              <a:t>,</a:t>
            </a:r>
            <a:r>
              <a:rPr kumimoji="1" lang="zh-CN" altLang="en-US" dirty="0" smtClean="0">
                <a:solidFill>
                  <a:schemeClr val="tx1">
                    <a:lumMod val="75000"/>
                    <a:lumOff val="25000"/>
                  </a:schemeClr>
                </a:solidFill>
                <a:latin typeface="SimSun" charset="-122"/>
                <a:ea typeface="SimSun" charset="-122"/>
                <a:cs typeface="SimSun" charset="-122"/>
              </a:rPr>
              <a:t>不</a:t>
            </a:r>
            <a:r>
              <a:rPr kumimoji="1" lang="zh-CN" altLang="en-US" dirty="0">
                <a:solidFill>
                  <a:schemeClr val="tx1">
                    <a:lumMod val="75000"/>
                    <a:lumOff val="25000"/>
                  </a:schemeClr>
                </a:solidFill>
                <a:latin typeface="SimSun" charset="-122"/>
                <a:ea typeface="SimSun" charset="-122"/>
                <a:cs typeface="SimSun" charset="-122"/>
              </a:rPr>
              <a:t>是你的財物</a:t>
            </a:r>
            <a:r>
              <a:rPr kumimoji="1" lang="en-US" altLang="zh-CN" dirty="0">
                <a:solidFill>
                  <a:schemeClr val="tx1">
                    <a:lumMod val="75000"/>
                    <a:lumOff val="25000"/>
                  </a:schemeClr>
                </a:solidFill>
                <a:latin typeface="SimSun" charset="-122"/>
                <a:ea typeface="SimSun" charset="-122"/>
                <a:cs typeface="SimSun" charset="-122"/>
              </a:rPr>
              <a:t>,</a:t>
            </a:r>
            <a:r>
              <a:rPr kumimoji="1" lang="zh-CN" altLang="en-US" dirty="0">
                <a:solidFill>
                  <a:schemeClr val="tx1">
                    <a:lumMod val="75000"/>
                    <a:lumOff val="25000"/>
                  </a:schemeClr>
                </a:solidFill>
                <a:latin typeface="SimSun" charset="-122"/>
                <a:ea typeface="SimSun" charset="-122"/>
                <a:cs typeface="SimSun" charset="-122"/>
              </a:rPr>
              <a:t>而是將屬於他們的還給</a:t>
            </a:r>
            <a:r>
              <a:rPr kumimoji="1" lang="zh-CN" altLang="en-US" dirty="0" smtClean="0">
                <a:solidFill>
                  <a:schemeClr val="tx1">
                    <a:lumMod val="75000"/>
                    <a:lumOff val="25000"/>
                  </a:schemeClr>
                </a:solidFill>
                <a:latin typeface="SimSun" charset="-122"/>
                <a:ea typeface="SimSun" charset="-122"/>
                <a:cs typeface="SimSun" charset="-122"/>
              </a:rPr>
              <a:t>他們</a:t>
            </a:r>
            <a:r>
              <a:rPr kumimoji="1" lang="zh-CN" altLang="en-US" dirty="0">
                <a:solidFill>
                  <a:schemeClr val="tx1">
                    <a:lumMod val="75000"/>
                    <a:lumOff val="25000"/>
                  </a:schemeClr>
                </a:solidFill>
                <a:latin typeface="SimSun" charset="-122"/>
                <a:ea typeface="SimSun" charset="-122"/>
                <a:cs typeface="SimSun" charset="-122"/>
              </a:rPr>
              <a:t>。因為你所佔有的</a:t>
            </a:r>
            <a:r>
              <a:rPr kumimoji="1" lang="en-US" altLang="zh-CN" dirty="0">
                <a:solidFill>
                  <a:schemeClr val="tx1">
                    <a:lumMod val="75000"/>
                    <a:lumOff val="25000"/>
                  </a:schemeClr>
                </a:solidFill>
                <a:latin typeface="SimSun" charset="-122"/>
                <a:ea typeface="SimSun" charset="-122"/>
                <a:cs typeface="SimSun" charset="-122"/>
              </a:rPr>
              <a:t>,</a:t>
            </a:r>
            <a:r>
              <a:rPr kumimoji="1" lang="zh-CN" altLang="en-US" dirty="0">
                <a:solidFill>
                  <a:schemeClr val="tx1">
                    <a:lumMod val="75000"/>
                    <a:lumOff val="25000"/>
                  </a:schemeClr>
                </a:solidFill>
                <a:latin typeface="SimSun" charset="-122"/>
                <a:ea typeface="SimSun" charset="-122"/>
                <a:cs typeface="SimSun" charset="-122"/>
              </a:rPr>
              <a:t>是給眾人公共使用的。</a:t>
            </a:r>
            <a:r>
              <a:rPr kumimoji="1" lang="zh-CN" altLang="en-US" dirty="0">
                <a:solidFill>
                  <a:srgbClr val="0070C0"/>
                </a:solidFill>
                <a:latin typeface="SimSun" charset="-122"/>
                <a:ea typeface="SimSun" charset="-122"/>
                <a:cs typeface="SimSun" charset="-122"/>
              </a:rPr>
              <a:t>土地是給眾人</a:t>
            </a:r>
            <a:r>
              <a:rPr kumimoji="1" lang="en-US" altLang="zh-CN" dirty="0">
                <a:solidFill>
                  <a:srgbClr val="0070C0"/>
                </a:solidFill>
                <a:latin typeface="SimSun" charset="-122"/>
                <a:ea typeface="SimSun" charset="-122"/>
                <a:cs typeface="SimSun" charset="-122"/>
              </a:rPr>
              <a:t>,</a:t>
            </a:r>
            <a:r>
              <a:rPr kumimoji="1" lang="zh-CN" altLang="en-US" dirty="0">
                <a:solidFill>
                  <a:srgbClr val="0070C0"/>
                </a:solidFill>
                <a:latin typeface="SimSun" charset="-122"/>
                <a:ea typeface="SimSun" charset="-122"/>
                <a:cs typeface="SimSun" charset="-122"/>
              </a:rPr>
              <a:t>而不是單給富人的。」 </a:t>
            </a:r>
            <a:r>
              <a:rPr kumimoji="1" lang="zh-CN" altLang="en-US" dirty="0" smtClean="0">
                <a:solidFill>
                  <a:schemeClr val="tx1">
                    <a:lumMod val="75000"/>
                    <a:lumOff val="25000"/>
                  </a:schemeClr>
                </a:solidFill>
                <a:latin typeface="SimSun" charset="-122"/>
                <a:ea typeface="SimSun" charset="-122"/>
                <a:cs typeface="SimSun" charset="-122"/>
              </a:rPr>
              <a:t>並非</a:t>
            </a:r>
            <a:r>
              <a:rPr kumimoji="1" lang="zh-CN" altLang="en-US" dirty="0">
                <a:solidFill>
                  <a:schemeClr val="tx1">
                    <a:lumMod val="75000"/>
                    <a:lumOff val="25000"/>
                  </a:schemeClr>
                </a:solidFill>
                <a:latin typeface="SimSun" charset="-122"/>
                <a:ea typeface="SimSun" charset="-122"/>
                <a:cs typeface="SimSun" charset="-122"/>
              </a:rPr>
              <a:t>為個人建立一種無條件而絕對的</a:t>
            </a:r>
            <a:r>
              <a:rPr kumimoji="1" lang="zh-CN" altLang="en-US" dirty="0" smtClean="0">
                <a:solidFill>
                  <a:schemeClr val="tx1">
                    <a:lumMod val="75000"/>
                    <a:lumOff val="25000"/>
                  </a:schemeClr>
                </a:solidFill>
                <a:latin typeface="SimSun" charset="-122"/>
                <a:ea typeface="SimSun" charset="-122"/>
                <a:cs typeface="SimSun" charset="-122"/>
              </a:rPr>
              <a:t>權利</a:t>
            </a:r>
            <a:endParaRPr kumimoji="1" lang="en-US" altLang="zh-CN" dirty="0" smtClean="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dirty="0">
                <a:solidFill>
                  <a:schemeClr val="tx1">
                    <a:lumMod val="75000"/>
                    <a:lumOff val="25000"/>
                  </a:schemeClr>
                </a:solidFill>
                <a:latin typeface="SimSun" charset="-122"/>
                <a:ea typeface="SimSun" charset="-122"/>
                <a:cs typeface="SimSun" charset="-122"/>
              </a:rPr>
              <a:t>所有可分配的收入</a:t>
            </a:r>
            <a:r>
              <a:rPr kumimoji="1" lang="en-US" altLang="zh-CN" dirty="0">
                <a:solidFill>
                  <a:schemeClr val="tx1">
                    <a:lumMod val="75000"/>
                    <a:lumOff val="25000"/>
                  </a:schemeClr>
                </a:solidFill>
                <a:latin typeface="SimSun" charset="-122"/>
                <a:ea typeface="SimSun" charset="-122"/>
                <a:cs typeface="SimSun" charset="-122"/>
              </a:rPr>
              <a:t>,</a:t>
            </a:r>
            <a:r>
              <a:rPr kumimoji="1" lang="zh-CN" altLang="en-US" dirty="0">
                <a:solidFill>
                  <a:schemeClr val="tx1">
                    <a:lumMod val="75000"/>
                    <a:lumOff val="25000"/>
                  </a:schemeClr>
                </a:solidFill>
                <a:latin typeface="SimSun" charset="-122"/>
                <a:ea typeface="SimSun" charset="-122"/>
                <a:cs typeface="SimSun" charset="-122"/>
              </a:rPr>
              <a:t>不得任由人的私意去使用 </a:t>
            </a:r>
          </a:p>
          <a:p>
            <a:pPr>
              <a:buClr>
                <a:schemeClr val="accent1">
                  <a:lumMod val="60000"/>
                  <a:lumOff val="40000"/>
                </a:schemeClr>
              </a:buClr>
              <a:buFont typeface="Wingdings" charset="2"/>
              <a:buChar char="ü"/>
            </a:pPr>
            <a:r>
              <a:rPr kumimoji="1" lang="zh-CN" altLang="en-US" dirty="0">
                <a:solidFill>
                  <a:schemeClr val="tx1">
                    <a:lumMod val="75000"/>
                    <a:lumOff val="25000"/>
                  </a:schemeClr>
                </a:solidFill>
                <a:latin typeface="SimSun" charset="-122"/>
                <a:ea typeface="SimSun" charset="-122"/>
                <a:cs typeface="SimSun" charset="-122"/>
              </a:rPr>
              <a:t>運用理智，訓練</a:t>
            </a:r>
            <a:r>
              <a:rPr kumimoji="1" lang="zh-CN" altLang="en-US" dirty="0" smtClean="0">
                <a:solidFill>
                  <a:schemeClr val="tx1">
                    <a:lumMod val="75000"/>
                    <a:lumOff val="25000"/>
                  </a:schemeClr>
                </a:solidFill>
                <a:latin typeface="SimSun" charset="-122"/>
                <a:ea typeface="SimSun" charset="-122"/>
                <a:cs typeface="SimSun" charset="-122"/>
              </a:rPr>
              <a:t>自己</a:t>
            </a:r>
            <a:r>
              <a:rPr kumimoji="1" lang="zh-CN" altLang="en-US" dirty="0">
                <a:solidFill>
                  <a:schemeClr val="tx1">
                    <a:lumMod val="75000"/>
                    <a:lumOff val="25000"/>
                  </a:schemeClr>
                </a:solidFill>
                <a:latin typeface="SimSun" charset="-122"/>
                <a:ea typeface="SimSun" charset="-122"/>
                <a:cs typeface="SimSun" charset="-122"/>
              </a:rPr>
              <a:t>的習性</a:t>
            </a:r>
            <a:r>
              <a:rPr kumimoji="1" lang="en-US" altLang="zh-CN" dirty="0">
                <a:solidFill>
                  <a:schemeClr val="tx1">
                    <a:lumMod val="75000"/>
                    <a:lumOff val="25000"/>
                  </a:schemeClr>
                </a:solidFill>
                <a:latin typeface="SimSun" charset="-122"/>
                <a:ea typeface="SimSun" charset="-122"/>
                <a:cs typeface="SimSun" charset="-122"/>
              </a:rPr>
              <a:t>,</a:t>
            </a:r>
            <a:r>
              <a:rPr kumimoji="1" lang="zh-CN" altLang="en-US" dirty="0">
                <a:solidFill>
                  <a:schemeClr val="tx1">
                    <a:lumMod val="75000"/>
                    <a:lumOff val="25000"/>
                  </a:schemeClr>
                </a:solidFill>
                <a:latin typeface="SimSun" charset="-122"/>
                <a:ea typeface="SimSun" charset="-122"/>
                <a:cs typeface="SimSun" charset="-122"/>
              </a:rPr>
              <a:t>增長研究和發明的</a:t>
            </a:r>
            <a:r>
              <a:rPr kumimoji="1" lang="zh-CN" altLang="en-US" dirty="0" smtClean="0">
                <a:solidFill>
                  <a:schemeClr val="tx1">
                    <a:lumMod val="75000"/>
                    <a:lumOff val="25000"/>
                  </a:schemeClr>
                </a:solidFill>
                <a:latin typeface="SimSun" charset="-122"/>
                <a:ea typeface="SimSun" charset="-122"/>
                <a:cs typeface="SimSun" charset="-122"/>
              </a:rPr>
              <a:t>興趣</a:t>
            </a:r>
            <a:r>
              <a:rPr kumimoji="1" lang="zh-CN" altLang="en-US" dirty="0">
                <a:solidFill>
                  <a:schemeClr val="tx1">
                    <a:lumMod val="75000"/>
                    <a:lumOff val="25000"/>
                  </a:schemeClr>
                </a:solidFill>
                <a:latin typeface="SimSun" charset="-122"/>
                <a:ea typeface="SimSun" charset="-122"/>
                <a:cs typeface="SimSun" charset="-122"/>
              </a:rPr>
              <a:t>，</a:t>
            </a:r>
            <a:r>
              <a:rPr kumimoji="1" lang="zh-CN" altLang="en-US" dirty="0" smtClean="0">
                <a:solidFill>
                  <a:schemeClr val="tx1">
                    <a:lumMod val="75000"/>
                    <a:lumOff val="25000"/>
                  </a:schemeClr>
                </a:solidFill>
                <a:latin typeface="SimSun" charset="-122"/>
                <a:ea typeface="SimSun" charset="-122"/>
                <a:cs typeface="SimSun" charset="-122"/>
              </a:rPr>
              <a:t>負責</a:t>
            </a:r>
            <a:r>
              <a:rPr kumimoji="1" lang="zh-CN" altLang="en-US" dirty="0">
                <a:solidFill>
                  <a:schemeClr val="tx1">
                    <a:lumMod val="75000"/>
                    <a:lumOff val="25000"/>
                  </a:schemeClr>
                </a:solidFill>
                <a:latin typeface="SimSun" charset="-122"/>
                <a:ea typeface="SimSun" charset="-122"/>
                <a:cs typeface="SimSun" charset="-122"/>
              </a:rPr>
              <a:t>的意識。 </a:t>
            </a:r>
          </a:p>
          <a:p>
            <a:pPr>
              <a:buClr>
                <a:schemeClr val="accent1">
                  <a:lumMod val="60000"/>
                  <a:lumOff val="40000"/>
                </a:schemeClr>
              </a:buClr>
              <a:buFont typeface="Wingdings" charset="2"/>
              <a:buChar char="ü"/>
            </a:pPr>
            <a:r>
              <a:rPr kumimoji="1" lang="zh-CN" altLang="en-US" dirty="0">
                <a:solidFill>
                  <a:srgbClr val="C00000"/>
                </a:solidFill>
                <a:latin typeface="SimSun" charset="-122"/>
                <a:ea typeface="SimSun" charset="-122"/>
                <a:cs typeface="SimSun" charset="-122"/>
              </a:rPr>
              <a:t>經濟只是為人類服務的 </a:t>
            </a:r>
          </a:p>
          <a:p>
            <a:pPr>
              <a:buClr>
                <a:schemeClr val="accent1">
                  <a:lumMod val="60000"/>
                  <a:lumOff val="40000"/>
                </a:schemeClr>
              </a:buClr>
              <a:buFont typeface="Wingdings" charset="2"/>
              <a:buChar char="ü"/>
            </a:pPr>
            <a:r>
              <a:rPr kumimoji="1" lang="zh-CN" altLang="en-US" dirty="0">
                <a:solidFill>
                  <a:schemeClr val="tx1">
                    <a:lumMod val="75000"/>
                    <a:lumOff val="25000"/>
                  </a:schemeClr>
                </a:solidFill>
                <a:latin typeface="SimSun" charset="-122"/>
                <a:ea typeface="SimSun" charset="-122"/>
                <a:cs typeface="SimSun" charset="-122"/>
              </a:rPr>
              <a:t>為天主所命，完成天主工程的工具，每個工作者都是創造者 </a:t>
            </a:r>
          </a:p>
          <a:p>
            <a:pPr>
              <a:buClr>
                <a:schemeClr val="accent1">
                  <a:lumMod val="60000"/>
                  <a:lumOff val="40000"/>
                </a:schemeClr>
              </a:buClr>
              <a:buFont typeface="Wingdings" charset="2"/>
              <a:buChar char="ü"/>
            </a:pPr>
            <a:r>
              <a:rPr kumimoji="1" lang="zh-CN" altLang="en-US" dirty="0" smtClean="0">
                <a:solidFill>
                  <a:schemeClr val="tx1">
                    <a:lumMod val="75000"/>
                    <a:lumOff val="25000"/>
                  </a:schemeClr>
                </a:solidFill>
                <a:latin typeface="SimSun" charset="-122"/>
                <a:ea typeface="SimSun" charset="-122"/>
                <a:cs typeface="SimSun" charset="-122"/>
              </a:rPr>
              <a:t>因金錢</a:t>
            </a:r>
            <a:r>
              <a:rPr kumimoji="1" lang="zh-CN" altLang="en-US" dirty="0">
                <a:solidFill>
                  <a:schemeClr val="tx1">
                    <a:lumMod val="75000"/>
                    <a:lumOff val="25000"/>
                  </a:schemeClr>
                </a:solidFill>
                <a:latin typeface="SimSun" charset="-122"/>
                <a:ea typeface="SimSun" charset="-122"/>
                <a:cs typeface="SimSun" charset="-122"/>
              </a:rPr>
              <a:t>、娛樂和</a:t>
            </a:r>
            <a:r>
              <a:rPr kumimoji="1" lang="zh-CN" altLang="en-US" dirty="0" smtClean="0">
                <a:solidFill>
                  <a:schemeClr val="tx1">
                    <a:lumMod val="75000"/>
                    <a:lumOff val="25000"/>
                  </a:schemeClr>
                </a:solidFill>
                <a:latin typeface="SimSun" charset="-122"/>
                <a:ea typeface="SimSun" charset="-122"/>
                <a:cs typeface="SimSun" charset="-122"/>
              </a:rPr>
              <a:t>權力變得自私</a:t>
            </a:r>
            <a:r>
              <a:rPr kumimoji="1" lang="zh-CN" altLang="en-US" dirty="0">
                <a:solidFill>
                  <a:schemeClr val="tx1">
                    <a:lumMod val="75000"/>
                    <a:lumOff val="25000"/>
                  </a:schemeClr>
                </a:solidFill>
                <a:latin typeface="SimSun" charset="-122"/>
                <a:ea typeface="SimSun" charset="-122"/>
                <a:cs typeface="SimSun" charset="-122"/>
              </a:rPr>
              <a:t>、</a:t>
            </a:r>
            <a:r>
              <a:rPr kumimoji="1" lang="zh-CN" altLang="en-US" dirty="0" smtClean="0">
                <a:solidFill>
                  <a:schemeClr val="tx1">
                    <a:lumMod val="75000"/>
                    <a:lumOff val="25000"/>
                  </a:schemeClr>
                </a:solidFill>
                <a:latin typeface="SimSun" charset="-122"/>
                <a:ea typeface="SimSun" charset="-122"/>
                <a:cs typeface="SimSun" charset="-122"/>
              </a:rPr>
              <a:t> 叛亂</a:t>
            </a:r>
            <a:r>
              <a:rPr kumimoji="1" lang="en-US" altLang="zh-CN" dirty="0" smtClean="0">
                <a:solidFill>
                  <a:schemeClr val="tx1">
                    <a:lumMod val="75000"/>
                    <a:lumOff val="25000"/>
                  </a:schemeClr>
                </a:solidFill>
                <a:latin typeface="SimSun" charset="-122"/>
                <a:ea typeface="SimSun" charset="-122"/>
                <a:cs typeface="SimSun" charset="-122"/>
              </a:rPr>
              <a:t>;</a:t>
            </a:r>
            <a:r>
              <a:rPr kumimoji="1" lang="zh-CN" altLang="en-US" dirty="0" smtClean="0">
                <a:solidFill>
                  <a:schemeClr val="tx1">
                    <a:lumMod val="75000"/>
                    <a:lumOff val="25000"/>
                  </a:schemeClr>
                </a:solidFill>
                <a:latin typeface="SimSun" charset="-122"/>
                <a:ea typeface="SimSun" charset="-122"/>
                <a:cs typeface="SimSun" charset="-122"/>
              </a:rPr>
              <a:t>但也</a:t>
            </a:r>
            <a:r>
              <a:rPr kumimoji="1" lang="zh-CN" altLang="en-US" dirty="0">
                <a:solidFill>
                  <a:schemeClr val="tx1">
                    <a:lumMod val="75000"/>
                    <a:lumOff val="25000"/>
                  </a:schemeClr>
                </a:solidFill>
                <a:latin typeface="SimSun" charset="-122"/>
                <a:ea typeface="SimSun" charset="-122"/>
                <a:cs typeface="SimSun" charset="-122"/>
              </a:rPr>
              <a:t>發展職業的良心、責任的意識和對人的愛德。 </a:t>
            </a:r>
          </a:p>
          <a:p>
            <a:pPr>
              <a:buClr>
                <a:schemeClr val="accent1">
                  <a:lumMod val="60000"/>
                  <a:lumOff val="40000"/>
                </a:schemeClr>
              </a:buClr>
              <a:buFont typeface="Wingdings" charset="2"/>
              <a:buChar char="ü"/>
            </a:pPr>
            <a:r>
              <a:rPr kumimoji="1" lang="zh-CN" altLang="en-US" dirty="0">
                <a:solidFill>
                  <a:schemeClr val="tx1">
                    <a:lumMod val="75000"/>
                    <a:lumOff val="25000"/>
                  </a:schemeClr>
                </a:solidFill>
                <a:latin typeface="SimSun" charset="-122"/>
                <a:ea typeface="SimSun" charset="-122"/>
                <a:cs typeface="SimSun" charset="-122"/>
              </a:rPr>
              <a:t>不合正義的境遇會引起以暴動來驅除對人性尊嚴不義措施的激烈誘惑。 </a:t>
            </a:r>
          </a:p>
          <a:p>
            <a:pPr>
              <a:buClr>
                <a:schemeClr val="accent1">
                  <a:lumMod val="60000"/>
                  <a:lumOff val="40000"/>
                </a:schemeClr>
              </a:buClr>
              <a:buFont typeface="Wingdings" charset="2"/>
              <a:buChar char="ü"/>
            </a:pPr>
            <a:r>
              <a:rPr kumimoji="1" lang="zh-CN" altLang="en-US" dirty="0">
                <a:solidFill>
                  <a:schemeClr val="tx1">
                    <a:lumMod val="75000"/>
                    <a:lumOff val="25000"/>
                  </a:schemeClr>
                </a:solidFill>
                <a:latin typeface="SimSun" charset="-122"/>
                <a:ea typeface="SimSun" charset="-122"/>
                <a:cs typeface="SimSun" charset="-122"/>
              </a:rPr>
              <a:t>新的不正義</a:t>
            </a:r>
            <a:r>
              <a:rPr kumimoji="1" lang="en-US" altLang="zh-CN" dirty="0">
                <a:solidFill>
                  <a:schemeClr val="tx1">
                    <a:lumMod val="75000"/>
                    <a:lumOff val="25000"/>
                  </a:schemeClr>
                </a:solidFill>
                <a:latin typeface="SimSun" charset="-122"/>
                <a:ea typeface="SimSun" charset="-122"/>
                <a:cs typeface="SimSun" charset="-122"/>
              </a:rPr>
              <a:t>,</a:t>
            </a:r>
            <a:r>
              <a:rPr kumimoji="1" lang="zh-CN" altLang="en-US" dirty="0">
                <a:solidFill>
                  <a:schemeClr val="tx1">
                    <a:lumMod val="75000"/>
                    <a:lumOff val="25000"/>
                  </a:schemeClr>
                </a:solidFill>
                <a:latin typeface="SimSun" charset="-122"/>
                <a:ea typeface="SimSun" charset="-122"/>
                <a:cs typeface="SimSun" charset="-122"/>
              </a:rPr>
              <a:t>引起新的不均衡 </a:t>
            </a:r>
            <a:endParaRPr kumimoji="1" lang="zh-CN" altLang="en-US" dirty="0" smtClean="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endParaRPr kumimoji="1" lang="zh-CN" altLang="en-US" dirty="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endParaRPr kumimoji="1" lang="zh-CN" altLang="en-US" dirty="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endParaRPr kumimoji="1" lang="zh-CN" altLang="en-US" dirty="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endParaRPr kumimoji="1" lang="zh-CN" altLang="en-US" dirty="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endParaRPr kumimoji="1" lang="zh-CN" altLang="en-US" dirty="0">
              <a:solidFill>
                <a:schemeClr val="tx1">
                  <a:lumMod val="75000"/>
                  <a:lumOff val="25000"/>
                </a:schemeClr>
              </a:solidFill>
              <a:latin typeface="SimSun" charset="-122"/>
              <a:ea typeface="SimSun" charset="-122"/>
              <a:cs typeface="SimSun" charset="-122"/>
            </a:endParaRPr>
          </a:p>
        </p:txBody>
      </p:sp>
    </p:spTree>
    <p:extLst>
      <p:ext uri="{BB962C8B-B14F-4D97-AF65-F5344CB8AC3E}">
        <p14:creationId xmlns:p14="http://schemas.microsoft.com/office/powerpoint/2010/main" val="290659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288" y="155859"/>
            <a:ext cx="6080605" cy="674539"/>
          </a:xfrm>
        </p:spPr>
        <p:txBody>
          <a:bodyPr>
            <a:noAutofit/>
          </a:bodyPr>
          <a:lstStyle/>
          <a:p>
            <a:pPr algn="l"/>
            <a:r>
              <a:rPr kumimoji="1" lang="zh-CN" altLang="en-US" sz="4400" i="0" dirty="0"/>
              <a:t>第三章 應承辦的工作</a:t>
            </a:r>
            <a:br>
              <a:rPr kumimoji="1" lang="zh-CN" altLang="en-US" sz="4400" i="0" dirty="0"/>
            </a:br>
            <a:r>
              <a:rPr kumimoji="1" lang="zh-CN" altLang="en-US" sz="4400" i="0" dirty="0"/>
              <a:t/>
            </a:r>
            <a:br>
              <a:rPr kumimoji="1" lang="zh-CN" altLang="en-US" sz="4400" i="0" dirty="0"/>
            </a:br>
            <a:endParaRPr kumimoji="1" lang="zh-CN" altLang="en-US" sz="4400" i="0" dirty="0"/>
          </a:p>
        </p:txBody>
      </p:sp>
      <p:sp>
        <p:nvSpPr>
          <p:cNvPr id="3" name="内容占位符 2"/>
          <p:cNvSpPr>
            <a:spLocks noGrp="1"/>
          </p:cNvSpPr>
          <p:nvPr>
            <p:ph idx="1"/>
          </p:nvPr>
        </p:nvSpPr>
        <p:spPr>
          <a:xfrm>
            <a:off x="343287" y="1140364"/>
            <a:ext cx="2501513" cy="5065468"/>
          </a:xfrm>
          <a:pattFill prst="lgGrid">
            <a:fgClr>
              <a:schemeClr val="bg2"/>
            </a:fgClr>
            <a:bgClr>
              <a:schemeClr val="bg1"/>
            </a:bgClr>
          </a:pattFill>
          <a:ln>
            <a:solidFill>
              <a:srgbClr val="FFC000"/>
            </a:solidFill>
          </a:ln>
        </p:spPr>
        <p:txBody>
          <a:bodyPr>
            <a:noAutofit/>
          </a:bodyPr>
          <a:lstStyle/>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革新</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計劃與平均</a:t>
            </a:r>
          </a:p>
          <a:p>
            <a:pPr>
              <a:buClr>
                <a:schemeClr val="accent1">
                  <a:lumMod val="60000"/>
                  <a:lumOff val="40000"/>
                </a:schemeClr>
              </a:buClr>
              <a:buFont typeface="Wingdings" charset="2"/>
              <a:buChar char="n"/>
            </a:pPr>
            <a:r>
              <a:rPr kumimoji="1" lang="zh-CN" altLang="en-US" b="1" dirty="0">
                <a:solidFill>
                  <a:srgbClr val="0070C0"/>
                </a:solidFill>
                <a:latin typeface="SimSun" charset="-122"/>
                <a:ea typeface="SimSun" charset="-122"/>
                <a:cs typeface="SimSun" charset="-122"/>
              </a:rPr>
              <a:t>為人服務</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初級教育</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家庭</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人口</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職業組織</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合理的多元論</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教育的推進</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物質的誘惑</a:t>
            </a:r>
          </a:p>
          <a:p>
            <a:pPr>
              <a:buClr>
                <a:schemeClr val="accent1">
                  <a:lumMod val="60000"/>
                  <a:lumOff val="40000"/>
                </a:schemeClr>
              </a:buClr>
              <a:buFont typeface="Wingdings" charset="2"/>
              <a:buChar char="n"/>
            </a:pPr>
            <a:r>
              <a:rPr kumimoji="1" lang="zh-CN" altLang="en-US" dirty="0">
                <a:solidFill>
                  <a:srgbClr val="0070C0"/>
                </a:solidFill>
                <a:latin typeface="SimSun" charset="-122"/>
                <a:ea typeface="SimSun" charset="-122"/>
                <a:cs typeface="SimSun" charset="-122"/>
              </a:rPr>
              <a:t>完整的人文學</a:t>
            </a:r>
          </a:p>
        </p:txBody>
      </p:sp>
      <p:sp>
        <p:nvSpPr>
          <p:cNvPr id="6" name="页脚占位符 5"/>
          <p:cNvSpPr>
            <a:spLocks noGrp="1"/>
          </p:cNvSpPr>
          <p:nvPr>
            <p:ph type="ftr" sz="quarter" idx="11"/>
          </p:nvPr>
        </p:nvSpPr>
        <p:spPr>
          <a:xfrm>
            <a:off x="4419601" y="6492875"/>
            <a:ext cx="3814856" cy="365125"/>
          </a:xfrm>
        </p:spPr>
        <p:txBody>
          <a:bodyPr/>
          <a:lstStyle/>
          <a:p>
            <a:pPr algn="ctr"/>
            <a:r>
              <a:rPr lang="zh-CN" altLang="en-US" b="0" i="0"/>
              <a:t>教宗保祿六</a:t>
            </a:r>
            <a:r>
              <a:rPr lang="zh-CN" altLang="en-US" b="0" i="0" smtClean="0"/>
              <a:t>世「</a:t>
            </a:r>
            <a:r>
              <a:rPr lang="zh-CN" altLang="en-US" b="0" i="0"/>
              <a:t>民族發展」通諭</a:t>
            </a:r>
            <a:endParaRPr lang="en-US" b="0" i="0" dirty="0"/>
          </a:p>
        </p:txBody>
      </p:sp>
      <p:sp>
        <p:nvSpPr>
          <p:cNvPr id="5" name="内容占位符 2"/>
          <p:cNvSpPr txBox="1">
            <a:spLocks/>
          </p:cNvSpPr>
          <p:nvPr/>
        </p:nvSpPr>
        <p:spPr>
          <a:xfrm>
            <a:off x="3157336" y="1140364"/>
            <a:ext cx="9034663" cy="5065468"/>
          </a:xfrm>
          <a:prstGeom prst="rect">
            <a:avLst/>
          </a:prstGeom>
          <a:pattFill prst="ltHorz">
            <a:fgClr>
              <a:schemeClr val="bg2"/>
            </a:fgClr>
            <a:bgClr>
              <a:schemeClr val="bg1"/>
            </a:bgClr>
          </a:pattFill>
          <a:ln>
            <a:solidFill>
              <a:schemeClr val="tx2">
                <a:lumMod val="25000"/>
                <a:lumOff val="75000"/>
              </a:schemeClr>
            </a:solidFill>
          </a:ln>
        </p:spPr>
        <p:txBody>
          <a:bodyPr vert="horz" lIns="91440" tIns="45720" rIns="91440" bIns="45720" rtlCol="0">
            <a:no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a:buClr>
                <a:schemeClr val="accent1">
                  <a:lumMod val="60000"/>
                  <a:lumOff val="40000"/>
                </a:schemeClr>
              </a:buClr>
              <a:buFont typeface="Wingdings" charset="2"/>
              <a:buChar char="ü"/>
            </a:pPr>
            <a:r>
              <a:rPr kumimoji="1" lang="zh-CN" altLang="en-US" dirty="0">
                <a:solidFill>
                  <a:schemeClr val="tx1">
                    <a:lumMod val="75000"/>
                    <a:lumOff val="25000"/>
                  </a:schemeClr>
                </a:solidFill>
                <a:latin typeface="SimSun" charset="-122"/>
                <a:ea typeface="SimSun" charset="-122"/>
                <a:cs typeface="SimSun" charset="-122"/>
              </a:rPr>
              <a:t>勇敢地去面對、克服、制勝。每人都該慷慨地負起</a:t>
            </a:r>
            <a:r>
              <a:rPr kumimoji="1" lang="zh-CN" altLang="en-US" dirty="0" smtClean="0">
                <a:solidFill>
                  <a:schemeClr val="tx1">
                    <a:lumMod val="75000"/>
                    <a:lumOff val="25000"/>
                  </a:schemeClr>
                </a:solidFill>
                <a:latin typeface="SimSun" charset="-122"/>
                <a:ea typeface="SimSun" charset="-122"/>
                <a:cs typeface="SimSun" charset="-122"/>
              </a:rPr>
              <a:t>一部</a:t>
            </a:r>
            <a:r>
              <a:rPr kumimoji="1" lang="zh-CN" altLang="en-US" dirty="0">
                <a:solidFill>
                  <a:schemeClr val="tx1">
                    <a:lumMod val="75000"/>
                    <a:lumOff val="25000"/>
                  </a:schemeClr>
                </a:solidFill>
                <a:latin typeface="SimSun" charset="-122"/>
                <a:ea typeface="SimSun" charset="-122"/>
                <a:cs typeface="SimSun" charset="-122"/>
              </a:rPr>
              <a:t>份責任 </a:t>
            </a:r>
          </a:p>
          <a:p>
            <a:pPr>
              <a:buClr>
                <a:schemeClr val="accent1">
                  <a:lumMod val="60000"/>
                  <a:lumOff val="40000"/>
                </a:schemeClr>
              </a:buClr>
              <a:buFont typeface="Wingdings" charset="2"/>
              <a:buChar char="ü"/>
            </a:pPr>
            <a:r>
              <a:rPr kumimoji="1" lang="zh-CN" altLang="en-US" dirty="0" smtClean="0">
                <a:solidFill>
                  <a:schemeClr val="tx1">
                    <a:lumMod val="75000"/>
                    <a:lumOff val="25000"/>
                  </a:schemeClr>
                </a:solidFill>
                <a:latin typeface="SimSun" charset="-122"/>
                <a:ea typeface="SimSun" charset="-122"/>
                <a:cs typeface="SimSun" charset="-122"/>
              </a:rPr>
              <a:t>擬定</a:t>
            </a:r>
            <a:r>
              <a:rPr kumimoji="1" lang="zh-CN" altLang="en-US" dirty="0">
                <a:solidFill>
                  <a:schemeClr val="tx1">
                    <a:lumMod val="75000"/>
                    <a:lumOff val="25000"/>
                  </a:schemeClr>
                </a:solidFill>
                <a:latin typeface="SimSun" charset="-122"/>
                <a:ea typeface="SimSun" charset="-122"/>
                <a:cs typeface="SimSun" charset="-122"/>
              </a:rPr>
              <a:t>計劃</a:t>
            </a:r>
            <a:r>
              <a:rPr kumimoji="1" lang="en-US" altLang="zh-CN" dirty="0">
                <a:solidFill>
                  <a:schemeClr val="tx1">
                    <a:lumMod val="75000"/>
                    <a:lumOff val="25000"/>
                  </a:schemeClr>
                </a:solidFill>
                <a:latin typeface="SimSun" charset="-122"/>
                <a:ea typeface="SimSun" charset="-122"/>
                <a:cs typeface="SimSun" charset="-122"/>
              </a:rPr>
              <a:t>,</a:t>
            </a:r>
            <a:r>
              <a:rPr kumimoji="1" lang="zh-CN" altLang="en-US" dirty="0">
                <a:solidFill>
                  <a:schemeClr val="tx1">
                    <a:lumMod val="75000"/>
                    <a:lumOff val="25000"/>
                  </a:schemeClr>
                </a:solidFill>
                <a:latin typeface="SimSun" charset="-122"/>
                <a:ea typeface="SimSun" charset="-122"/>
                <a:cs typeface="SimSun" charset="-122"/>
              </a:rPr>
              <a:t>鼓勵、激勉、整頓、補充、</a:t>
            </a:r>
            <a:r>
              <a:rPr kumimoji="1" lang="zh-CN" altLang="en-US" dirty="0" smtClean="0">
                <a:solidFill>
                  <a:schemeClr val="tx1">
                    <a:lumMod val="75000"/>
                    <a:lumOff val="25000"/>
                  </a:schemeClr>
                </a:solidFill>
                <a:latin typeface="SimSun" charset="-122"/>
                <a:ea typeface="SimSun" charset="-122"/>
                <a:cs typeface="SimSun" charset="-122"/>
              </a:rPr>
              <a:t>成全私人</a:t>
            </a:r>
            <a:r>
              <a:rPr kumimoji="1" lang="zh-CN" altLang="en-US" dirty="0">
                <a:solidFill>
                  <a:schemeClr val="tx1">
                    <a:lumMod val="75000"/>
                    <a:lumOff val="25000"/>
                  </a:schemeClr>
                </a:solidFill>
                <a:latin typeface="SimSun" charset="-122"/>
                <a:ea typeface="SimSun" charset="-122"/>
                <a:cs typeface="SimSun" charset="-122"/>
              </a:rPr>
              <a:t>和中間性組織的活動</a:t>
            </a:r>
            <a:r>
              <a:rPr kumimoji="1" lang="zh-CN" altLang="en-US" dirty="0" smtClean="0">
                <a:solidFill>
                  <a:schemeClr val="tx1">
                    <a:lumMod val="75000"/>
                    <a:lumOff val="25000"/>
                  </a:schemeClr>
                </a:solidFill>
                <a:latin typeface="SimSun" charset="-122"/>
                <a:ea typeface="SimSun" charset="-122"/>
                <a:cs typeface="SimSun" charset="-122"/>
              </a:rPr>
              <a:t>。「政府」 </a:t>
            </a:r>
            <a:endParaRPr kumimoji="1" lang="zh-CN" altLang="en-US" dirty="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dirty="0" smtClean="0">
                <a:solidFill>
                  <a:srgbClr val="0070C0"/>
                </a:solidFill>
                <a:latin typeface="SimSun" charset="-122"/>
                <a:ea typeface="SimSun" charset="-122"/>
                <a:cs typeface="SimSun" charset="-122"/>
              </a:rPr>
              <a:t>消除不</a:t>
            </a:r>
            <a:r>
              <a:rPr kumimoji="1" lang="zh-CN" altLang="en-US" dirty="0">
                <a:solidFill>
                  <a:srgbClr val="0070C0"/>
                </a:solidFill>
                <a:latin typeface="SimSun" charset="-122"/>
                <a:ea typeface="SimSun" charset="-122"/>
                <a:cs typeface="SimSun" charset="-122"/>
              </a:rPr>
              <a:t>平等，在</a:t>
            </a:r>
            <a:r>
              <a:rPr kumimoji="1" lang="zh-CN" altLang="en-US" dirty="0" smtClean="0">
                <a:solidFill>
                  <a:srgbClr val="0070C0"/>
                </a:solidFill>
                <a:latin typeface="SimSun" charset="-122"/>
                <a:ea typeface="SimSun" charset="-122"/>
                <a:cs typeface="SimSun" charset="-122"/>
              </a:rPr>
              <a:t>行動上</a:t>
            </a:r>
            <a:r>
              <a:rPr kumimoji="1" lang="zh-CN" altLang="en-US" dirty="0">
                <a:solidFill>
                  <a:srgbClr val="0070C0"/>
                </a:solidFill>
                <a:latin typeface="SimSun" charset="-122"/>
                <a:ea typeface="SimSun" charset="-122"/>
                <a:cs typeface="SimSun" charset="-122"/>
              </a:rPr>
              <a:t>能自主</a:t>
            </a:r>
            <a:r>
              <a:rPr kumimoji="1" lang="en-US" altLang="zh-CN" dirty="0">
                <a:solidFill>
                  <a:srgbClr val="0070C0"/>
                </a:solidFill>
                <a:latin typeface="SimSun" charset="-122"/>
                <a:ea typeface="SimSun" charset="-122"/>
                <a:cs typeface="SimSun" charset="-122"/>
              </a:rPr>
              <a:t>,</a:t>
            </a:r>
            <a:r>
              <a:rPr kumimoji="1" lang="zh-CN" altLang="en-US" dirty="0">
                <a:solidFill>
                  <a:srgbClr val="0070C0"/>
                </a:solidFill>
                <a:latin typeface="SimSun" charset="-122"/>
                <a:ea typeface="SimSun" charset="-122"/>
                <a:cs typeface="SimSun" charset="-122"/>
              </a:rPr>
              <a:t>且能判斷自己行動的價值</a:t>
            </a:r>
            <a:r>
              <a:rPr kumimoji="1" lang="zh-CN" altLang="en-US" dirty="0" smtClean="0">
                <a:solidFill>
                  <a:srgbClr val="0070C0"/>
                </a:solidFill>
                <a:latin typeface="SimSun" charset="-122"/>
                <a:ea typeface="SimSun" charset="-122"/>
                <a:cs typeface="SimSun" charset="-122"/>
              </a:rPr>
              <a:t>，取擇</a:t>
            </a:r>
            <a:r>
              <a:rPr kumimoji="1" lang="zh-CN" altLang="en-US" dirty="0">
                <a:solidFill>
                  <a:srgbClr val="0070C0"/>
                </a:solidFill>
                <a:latin typeface="SimSun" charset="-122"/>
                <a:ea typeface="SimSun" charset="-122"/>
                <a:cs typeface="SimSun" charset="-122"/>
              </a:rPr>
              <a:t>可能和必需 </a:t>
            </a:r>
          </a:p>
          <a:p>
            <a:pPr>
              <a:buClr>
                <a:schemeClr val="accent1">
                  <a:lumMod val="60000"/>
                  <a:lumOff val="40000"/>
                </a:schemeClr>
              </a:buClr>
              <a:buFont typeface="Wingdings" charset="2"/>
              <a:buChar char="ü"/>
            </a:pPr>
            <a:r>
              <a:rPr kumimoji="1" lang="zh-CN" altLang="en-US" dirty="0">
                <a:solidFill>
                  <a:srgbClr val="0070C0"/>
                </a:solidFill>
                <a:latin typeface="SimSun" charset="-122"/>
                <a:ea typeface="SimSun" charset="-122"/>
                <a:cs typeface="SimSun" charset="-122"/>
              </a:rPr>
              <a:t>基本</a:t>
            </a:r>
            <a:r>
              <a:rPr kumimoji="1" lang="zh-CN" altLang="en-US" dirty="0" smtClean="0">
                <a:solidFill>
                  <a:srgbClr val="0070C0"/>
                </a:solidFill>
                <a:latin typeface="SimSun" charset="-122"/>
                <a:ea typeface="SimSun" charset="-122"/>
                <a:cs typeface="SimSun" charset="-122"/>
              </a:rPr>
              <a:t>教育是</a:t>
            </a:r>
            <a:r>
              <a:rPr kumimoji="1" lang="zh-CN" altLang="en-US" dirty="0">
                <a:solidFill>
                  <a:srgbClr val="0070C0"/>
                </a:solidFill>
                <a:latin typeface="SimSun" charset="-122"/>
                <a:ea typeface="SimSun" charset="-122"/>
                <a:cs typeface="SimSun" charset="-122"/>
              </a:rPr>
              <a:t>發展計劃的第一目標 </a:t>
            </a:r>
          </a:p>
          <a:p>
            <a:pPr>
              <a:buClr>
                <a:schemeClr val="accent1">
                  <a:lumMod val="60000"/>
                  <a:lumOff val="40000"/>
                </a:schemeClr>
              </a:buClr>
              <a:buFont typeface="Wingdings" charset="2"/>
              <a:buChar char="ü"/>
            </a:pPr>
            <a:r>
              <a:rPr kumimoji="1" lang="zh-CN" altLang="en-US" dirty="0">
                <a:solidFill>
                  <a:schemeClr val="tx1">
                    <a:lumMod val="75000"/>
                    <a:lumOff val="25000"/>
                  </a:schemeClr>
                </a:solidFill>
                <a:latin typeface="SimSun" charset="-122"/>
                <a:ea typeface="SimSun" charset="-122"/>
                <a:cs typeface="SimSun" charset="-122"/>
              </a:rPr>
              <a:t>互相</a:t>
            </a:r>
            <a:r>
              <a:rPr kumimoji="1" lang="zh-CN" altLang="en-US" dirty="0" smtClean="0">
                <a:solidFill>
                  <a:schemeClr val="tx1">
                    <a:lumMod val="75000"/>
                    <a:lumOff val="25000"/>
                  </a:schemeClr>
                </a:solidFill>
                <a:latin typeface="SimSun" charset="-122"/>
                <a:ea typeface="SimSun" charset="-122"/>
                <a:cs typeface="SimSun" charset="-122"/>
              </a:rPr>
              <a:t>協助以</a:t>
            </a:r>
            <a:r>
              <a:rPr kumimoji="1" lang="zh-CN" altLang="en-US" dirty="0">
                <a:solidFill>
                  <a:schemeClr val="tx1">
                    <a:lumMod val="75000"/>
                    <a:lumOff val="25000"/>
                  </a:schemeClr>
                </a:solidFill>
                <a:latin typeface="SimSun" charset="-122"/>
                <a:ea typeface="SimSun" charset="-122"/>
                <a:cs typeface="SimSun" charset="-122"/>
              </a:rPr>
              <a:t>獲得更廣泛的智慧</a:t>
            </a:r>
            <a:r>
              <a:rPr kumimoji="1" lang="en-US" altLang="zh-CN" dirty="0">
                <a:solidFill>
                  <a:schemeClr val="tx1">
                    <a:lumMod val="75000"/>
                    <a:lumOff val="25000"/>
                  </a:schemeClr>
                </a:solidFill>
                <a:latin typeface="SimSun" charset="-122"/>
                <a:ea typeface="SimSun" charset="-122"/>
                <a:cs typeface="SimSun" charset="-122"/>
              </a:rPr>
              <a:t>,</a:t>
            </a:r>
            <a:r>
              <a:rPr kumimoji="1" lang="zh-CN" altLang="en-US" dirty="0">
                <a:solidFill>
                  <a:schemeClr val="tx1">
                    <a:lumMod val="75000"/>
                    <a:lumOff val="25000"/>
                  </a:schemeClr>
                </a:solidFill>
                <a:latin typeface="SimSun" charset="-122"/>
                <a:ea typeface="SimSun" charset="-122"/>
                <a:cs typeface="SimSun" charset="-122"/>
              </a:rPr>
              <a:t>以調和人權與社會生活的其他要求 </a:t>
            </a:r>
          </a:p>
          <a:p>
            <a:pPr>
              <a:buClr>
                <a:schemeClr val="accent1">
                  <a:lumMod val="60000"/>
                  <a:lumOff val="40000"/>
                </a:schemeClr>
              </a:buClr>
              <a:buFont typeface="Wingdings" charset="2"/>
              <a:buChar char="ü"/>
            </a:pPr>
            <a:endParaRPr kumimoji="1" lang="zh-CN" altLang="en-US" dirty="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dirty="0">
                <a:solidFill>
                  <a:schemeClr val="tx1">
                    <a:lumMod val="75000"/>
                    <a:lumOff val="25000"/>
                  </a:schemeClr>
                </a:solidFill>
                <a:latin typeface="SimSun" charset="-122"/>
                <a:ea typeface="SimSun" charset="-122"/>
                <a:cs typeface="SimSun" charset="-122"/>
              </a:rPr>
              <a:t>貧窮民族必須謹慎防範由富裕民族而來的誘惑 </a:t>
            </a:r>
          </a:p>
          <a:p>
            <a:pPr>
              <a:buClr>
                <a:schemeClr val="accent1">
                  <a:lumMod val="60000"/>
                  <a:lumOff val="40000"/>
                </a:schemeClr>
              </a:buClr>
              <a:buFont typeface="Wingdings" charset="2"/>
              <a:buChar char="ü"/>
            </a:pPr>
            <a:r>
              <a:rPr kumimoji="1" lang="zh-CN" altLang="en-US" dirty="0">
                <a:solidFill>
                  <a:schemeClr val="tx1">
                    <a:lumMod val="75000"/>
                    <a:lumOff val="25000"/>
                  </a:schemeClr>
                </a:solidFill>
                <a:latin typeface="SimSun" charset="-122"/>
                <a:ea typeface="SimSun" charset="-122"/>
                <a:cs typeface="SimSun" charset="-122"/>
              </a:rPr>
              <a:t>「現代化</a:t>
            </a:r>
            <a:r>
              <a:rPr kumimoji="1" lang="en-US" altLang="zh-CN" dirty="0" smtClean="0">
                <a:solidFill>
                  <a:schemeClr val="tx1">
                    <a:lumMod val="75000"/>
                    <a:lumOff val="25000"/>
                  </a:schemeClr>
                </a:solidFill>
                <a:latin typeface="SimSun" charset="-122"/>
                <a:ea typeface="SimSun" charset="-122"/>
                <a:cs typeface="SimSun" charset="-122"/>
              </a:rPr>
              <a:t>,</a:t>
            </a:r>
            <a:r>
              <a:rPr kumimoji="1" lang="zh-CN" altLang="en-US" dirty="0" smtClean="0">
                <a:solidFill>
                  <a:schemeClr val="tx1">
                    <a:lumMod val="75000"/>
                    <a:lumOff val="25000"/>
                  </a:schemeClr>
                </a:solidFill>
                <a:latin typeface="SimSun" charset="-122"/>
                <a:ea typeface="SimSun" charset="-122"/>
                <a:cs typeface="SimSun" charset="-122"/>
              </a:rPr>
              <a:t> 卻</a:t>
            </a:r>
            <a:r>
              <a:rPr kumimoji="1" lang="zh-CN" altLang="en-US" dirty="0">
                <a:solidFill>
                  <a:schemeClr val="tx1">
                    <a:lumMod val="75000"/>
                    <a:lumOff val="25000"/>
                  </a:schemeClr>
                </a:solidFill>
                <a:latin typeface="SimSun" charset="-122"/>
                <a:ea typeface="SimSun" charset="-122"/>
                <a:cs typeface="SimSun" charset="-122"/>
              </a:rPr>
              <a:t>因為它過份牽制在現世的實物中</a:t>
            </a:r>
            <a:r>
              <a:rPr kumimoji="1" lang="en-US" altLang="zh-CN" dirty="0">
                <a:solidFill>
                  <a:schemeClr val="tx1">
                    <a:lumMod val="75000"/>
                    <a:lumOff val="25000"/>
                  </a:schemeClr>
                </a:solidFill>
                <a:latin typeface="SimSun" charset="-122"/>
                <a:ea typeface="SimSun" charset="-122"/>
                <a:cs typeface="SimSun" charset="-122"/>
              </a:rPr>
              <a:t>,</a:t>
            </a:r>
            <a:r>
              <a:rPr kumimoji="1" lang="zh-CN" altLang="en-US" dirty="0">
                <a:solidFill>
                  <a:schemeClr val="tx1">
                    <a:lumMod val="75000"/>
                    <a:lumOff val="25000"/>
                  </a:schemeClr>
                </a:solidFill>
                <a:latin typeface="SimSun" charset="-122"/>
                <a:ea typeface="SimSun" charset="-122"/>
                <a:cs typeface="SimSun" charset="-122"/>
              </a:rPr>
              <a:t>往往就會難於接近天主。</a:t>
            </a:r>
            <a:r>
              <a:rPr kumimoji="1" lang="zh-CN" altLang="en-US" dirty="0" smtClean="0">
                <a:solidFill>
                  <a:schemeClr val="tx1">
                    <a:lumMod val="75000"/>
                    <a:lumOff val="25000"/>
                  </a:schemeClr>
                </a:solidFill>
                <a:latin typeface="SimSun" charset="-122"/>
                <a:ea typeface="SimSun" charset="-122"/>
                <a:cs typeface="SimSun" charset="-122"/>
              </a:rPr>
              <a:t>」</a:t>
            </a:r>
            <a:endParaRPr kumimoji="1" lang="en-US" altLang="zh-CN" dirty="0" smtClean="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dirty="0" smtClean="0">
                <a:solidFill>
                  <a:srgbClr val="0070C0"/>
                </a:solidFill>
                <a:latin typeface="SimSun" charset="-122"/>
                <a:ea typeface="SimSun" charset="-122"/>
                <a:cs typeface="SimSun" charset="-122"/>
              </a:rPr>
              <a:t>接受</a:t>
            </a:r>
            <a:r>
              <a:rPr kumimoji="1" lang="zh-CN" altLang="en-US" dirty="0">
                <a:solidFill>
                  <a:srgbClr val="0070C0"/>
                </a:solidFill>
                <a:latin typeface="SimSun" charset="-122"/>
                <a:ea typeface="SimSun" charset="-122"/>
                <a:cs typeface="SimSun" charset="-122"/>
              </a:rPr>
              <a:t>良好而</a:t>
            </a:r>
            <a:r>
              <a:rPr kumimoji="1" lang="zh-CN" altLang="en-US" dirty="0" smtClean="0">
                <a:solidFill>
                  <a:srgbClr val="0070C0"/>
                </a:solidFill>
                <a:latin typeface="SimSun" charset="-122"/>
                <a:ea typeface="SimSun" charset="-122"/>
                <a:cs typeface="SimSun" charset="-122"/>
              </a:rPr>
              <a:t>有益</a:t>
            </a:r>
            <a:r>
              <a:rPr kumimoji="1" lang="zh-CN" altLang="en-US" dirty="0">
                <a:solidFill>
                  <a:srgbClr val="0070C0"/>
                </a:solidFill>
                <a:latin typeface="SimSun" charset="-122"/>
                <a:ea typeface="SimSun" charset="-122"/>
                <a:cs typeface="SimSun" charset="-122"/>
              </a:rPr>
              <a:t>的價值</a:t>
            </a:r>
            <a:r>
              <a:rPr kumimoji="1" lang="en-US" altLang="zh-CN" dirty="0">
                <a:solidFill>
                  <a:srgbClr val="0070C0"/>
                </a:solidFill>
                <a:latin typeface="SimSun" charset="-122"/>
                <a:ea typeface="SimSun" charset="-122"/>
                <a:cs typeface="SimSun" charset="-122"/>
              </a:rPr>
              <a:t>,</a:t>
            </a:r>
            <a:r>
              <a:rPr kumimoji="1" lang="zh-CN" altLang="en-US" dirty="0">
                <a:solidFill>
                  <a:srgbClr val="0070C0"/>
                </a:solidFill>
                <a:latin typeface="SimSun" charset="-122"/>
                <a:ea typeface="SimSun" charset="-122"/>
                <a:cs typeface="SimSun" charset="-122"/>
              </a:rPr>
              <a:t>連合自己人性本有的價值</a:t>
            </a:r>
            <a:r>
              <a:rPr kumimoji="1" lang="en-US" altLang="zh-CN" dirty="0">
                <a:solidFill>
                  <a:srgbClr val="0070C0"/>
                </a:solidFill>
                <a:latin typeface="SimSun" charset="-122"/>
                <a:ea typeface="SimSun" charset="-122"/>
                <a:cs typeface="SimSun" charset="-122"/>
              </a:rPr>
              <a:t>,</a:t>
            </a:r>
            <a:r>
              <a:rPr kumimoji="1" lang="zh-CN" altLang="en-US" dirty="0">
                <a:solidFill>
                  <a:srgbClr val="0070C0"/>
                </a:solidFill>
                <a:latin typeface="SimSun" charset="-122"/>
                <a:ea typeface="SimSun" charset="-122"/>
                <a:cs typeface="SimSun" charset="-122"/>
              </a:rPr>
              <a:t>用自己的天賦</a:t>
            </a:r>
            <a:r>
              <a:rPr kumimoji="1" lang="en-US" altLang="zh-CN" dirty="0">
                <a:solidFill>
                  <a:srgbClr val="0070C0"/>
                </a:solidFill>
                <a:latin typeface="SimSun" charset="-122"/>
                <a:ea typeface="SimSun" charset="-122"/>
                <a:cs typeface="SimSun" charset="-122"/>
              </a:rPr>
              <a:t>,</a:t>
            </a:r>
            <a:r>
              <a:rPr kumimoji="1" lang="zh-CN" altLang="en-US" dirty="0">
                <a:solidFill>
                  <a:srgbClr val="0070C0"/>
                </a:solidFill>
                <a:latin typeface="SimSun" charset="-122"/>
                <a:ea typeface="SimSun" charset="-122"/>
                <a:cs typeface="SimSun" charset="-122"/>
              </a:rPr>
              <a:t>來加以</a:t>
            </a:r>
            <a:r>
              <a:rPr kumimoji="1" lang="zh-CN" altLang="en-US" dirty="0" smtClean="0">
                <a:solidFill>
                  <a:srgbClr val="0070C0"/>
                </a:solidFill>
                <a:latin typeface="SimSun" charset="-122"/>
                <a:ea typeface="SimSun" charset="-122"/>
                <a:cs typeface="SimSun" charset="-122"/>
              </a:rPr>
              <a:t>發展</a:t>
            </a:r>
            <a:endParaRPr kumimoji="1" lang="en-US" altLang="zh-CN" dirty="0" smtClean="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dirty="0">
                <a:solidFill>
                  <a:schemeClr val="tx1">
                    <a:lumMod val="75000"/>
                    <a:lumOff val="25000"/>
                  </a:schemeClr>
                </a:solidFill>
                <a:latin typeface="SimSun" charset="-122"/>
                <a:ea typeface="SimSun" charset="-122"/>
                <a:cs typeface="SimSun" charset="-122"/>
              </a:rPr>
              <a:t>整個人和整個人類的完全發展 </a:t>
            </a:r>
          </a:p>
          <a:p>
            <a:pPr>
              <a:buClr>
                <a:schemeClr val="accent1">
                  <a:lumMod val="60000"/>
                  <a:lumOff val="40000"/>
                </a:schemeClr>
              </a:buClr>
              <a:buFont typeface="Wingdings" charset="2"/>
              <a:buChar char="ü"/>
            </a:pPr>
            <a:r>
              <a:rPr kumimoji="1" lang="zh-CN" altLang="en-US" dirty="0">
                <a:solidFill>
                  <a:srgbClr val="0070C0"/>
                </a:solidFill>
                <a:latin typeface="SimSun" charset="-122"/>
                <a:ea typeface="SimSun" charset="-122"/>
                <a:cs typeface="SimSun" charset="-122"/>
              </a:rPr>
              <a:t>歸向至尊天主</a:t>
            </a:r>
            <a:r>
              <a:rPr kumimoji="1" lang="en-US" altLang="zh-CN" dirty="0">
                <a:solidFill>
                  <a:srgbClr val="0070C0"/>
                </a:solidFill>
                <a:latin typeface="SimSun" charset="-122"/>
                <a:ea typeface="SimSun" charset="-122"/>
                <a:cs typeface="SimSun" charset="-122"/>
              </a:rPr>
              <a:t>,</a:t>
            </a:r>
            <a:r>
              <a:rPr kumimoji="1" lang="zh-CN" altLang="en-US" dirty="0">
                <a:solidFill>
                  <a:srgbClr val="0070C0"/>
                </a:solidFill>
                <a:latin typeface="SimSun" charset="-122"/>
                <a:ea typeface="SimSun" charset="-122"/>
                <a:cs typeface="SimSun" charset="-122"/>
              </a:rPr>
              <a:t>認識供給真確人生觀念的聖召 </a:t>
            </a:r>
          </a:p>
          <a:p>
            <a:pPr>
              <a:buClr>
                <a:schemeClr val="accent1">
                  <a:lumMod val="60000"/>
                  <a:lumOff val="40000"/>
                </a:schemeClr>
              </a:buClr>
              <a:buFont typeface="Wingdings" charset="2"/>
              <a:buChar char="ü"/>
            </a:pPr>
            <a:endParaRPr kumimoji="1" lang="zh-CN" altLang="en-US" dirty="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endParaRPr kumimoji="1" lang="zh-CN" altLang="en-US" dirty="0" smtClean="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endParaRPr kumimoji="1" lang="zh-CN" altLang="en-US" dirty="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endParaRPr kumimoji="1" lang="zh-CN" altLang="en-US" dirty="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endParaRPr kumimoji="1" lang="en-US" altLang="zh-CN" dirty="0" smtClean="0">
              <a:solidFill>
                <a:schemeClr val="tx1">
                  <a:lumMod val="75000"/>
                  <a:lumOff val="25000"/>
                </a:schemeClr>
              </a:solidFill>
              <a:latin typeface="SimSun" charset="-122"/>
              <a:ea typeface="SimSun" charset="-122"/>
              <a:cs typeface="SimSun" charset="-122"/>
            </a:endParaRPr>
          </a:p>
          <a:p>
            <a:pPr>
              <a:buClr>
                <a:schemeClr val="accent1">
                  <a:lumMod val="60000"/>
                  <a:lumOff val="40000"/>
                </a:schemeClr>
              </a:buClr>
              <a:buFont typeface="Wingdings" charset="2"/>
              <a:buChar char="ü"/>
            </a:pPr>
            <a:endParaRPr kumimoji="1" lang="zh-CN" altLang="en-US" sz="1800" dirty="0" smtClean="0">
              <a:solidFill>
                <a:schemeClr val="tx1">
                  <a:lumMod val="75000"/>
                  <a:lumOff val="25000"/>
                </a:schemeClr>
              </a:solidFill>
              <a:latin typeface="SimSun" charset="-122"/>
              <a:ea typeface="SimSun" charset="-122"/>
              <a:cs typeface="SimSun" charset="-122"/>
            </a:endParaRPr>
          </a:p>
        </p:txBody>
      </p:sp>
    </p:spTree>
    <p:extLst>
      <p:ext uri="{BB962C8B-B14F-4D97-AF65-F5344CB8AC3E}">
        <p14:creationId xmlns:p14="http://schemas.microsoft.com/office/powerpoint/2010/main" val="758891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08856" y="138764"/>
            <a:ext cx="7278914" cy="935293"/>
          </a:xfrm>
        </p:spPr>
        <p:txBody>
          <a:bodyPr>
            <a:normAutofit fontScale="90000"/>
          </a:bodyPr>
          <a:lstStyle/>
          <a:p>
            <a:pPr algn="l"/>
            <a:r>
              <a:rPr lang="zh-CN" altLang="en-US" i="0" dirty="0" smtClean="0"/>
              <a:t>第二</a:t>
            </a:r>
            <a:r>
              <a:rPr lang="zh-CN" altLang="en-US" i="0" dirty="0"/>
              <a:t>部分 人類的一致發展</a:t>
            </a:r>
            <a:br>
              <a:rPr lang="zh-CN" altLang="en-US" i="0" dirty="0"/>
            </a:br>
            <a:endParaRPr lang="zh-CN" altLang="en-US" i="0" dirty="0" smtClean="0"/>
          </a:p>
        </p:txBody>
      </p:sp>
      <p:sp>
        <p:nvSpPr>
          <p:cNvPr id="5" name="内容占位符 4"/>
          <p:cNvSpPr>
            <a:spLocks noGrp="1"/>
          </p:cNvSpPr>
          <p:nvPr>
            <p:ph idx="1"/>
            <p:custDataLst>
              <p:tags r:id="rId3"/>
            </p:custDataLst>
          </p:nvPr>
        </p:nvSpPr>
        <p:spPr>
          <a:xfrm>
            <a:off x="391885" y="1202843"/>
            <a:ext cx="11016344" cy="4936699"/>
          </a:xfrm>
        </p:spPr>
        <p:txBody>
          <a:bodyPr>
            <a:normAutofit/>
          </a:bodyPr>
          <a:lstStyle/>
          <a:p>
            <a:pPr>
              <a:lnSpc>
                <a:spcPct val="100000"/>
              </a:lnSpc>
              <a:buClr>
                <a:schemeClr val="accent1">
                  <a:lumMod val="40000"/>
                  <a:lumOff val="60000"/>
                </a:schemeClr>
              </a:buClr>
              <a:buFont typeface="Wingdings" charset="2"/>
              <a:buChar char="n"/>
            </a:pPr>
            <a:r>
              <a:rPr lang="zh-CN" altLang="en-US" sz="2800" dirty="0" smtClean="0">
                <a:solidFill>
                  <a:schemeClr val="tx1"/>
                </a:solidFill>
              </a:rPr>
              <a:t>個人</a:t>
            </a:r>
            <a:r>
              <a:rPr lang="zh-CN" altLang="en-US" sz="2800" dirty="0" smtClean="0">
                <a:solidFill>
                  <a:schemeClr val="tx1"/>
                </a:solidFill>
              </a:rPr>
              <a:t>的</a:t>
            </a:r>
            <a:r>
              <a:rPr lang="zh-CN" altLang="en-US" sz="2800" dirty="0" smtClean="0">
                <a:solidFill>
                  <a:srgbClr val="0070C0"/>
                </a:solidFill>
              </a:rPr>
              <a:t>全面發展</a:t>
            </a:r>
            <a:r>
              <a:rPr lang="zh-CN" altLang="en-US" sz="2800" dirty="0" smtClean="0">
                <a:solidFill>
                  <a:schemeClr val="tx1"/>
                </a:solidFill>
              </a:rPr>
              <a:t>，若沒有人類的一致發展是不成的。</a:t>
            </a:r>
          </a:p>
          <a:p>
            <a:pPr>
              <a:lnSpc>
                <a:spcPct val="100000"/>
              </a:lnSpc>
              <a:buClr>
                <a:schemeClr val="accent1">
                  <a:lumMod val="40000"/>
                  <a:lumOff val="60000"/>
                </a:schemeClr>
              </a:buClr>
              <a:buFont typeface="Wingdings" charset="2"/>
              <a:buChar char="n"/>
            </a:pPr>
            <a:endParaRPr lang="zh-CN" altLang="en-US" sz="2800" dirty="0" smtClean="0">
              <a:solidFill>
                <a:schemeClr val="tx1"/>
              </a:solidFill>
            </a:endParaRPr>
          </a:p>
          <a:p>
            <a:pPr>
              <a:lnSpc>
                <a:spcPct val="100000"/>
              </a:lnSpc>
              <a:buClr>
                <a:schemeClr val="accent1">
                  <a:lumMod val="40000"/>
                  <a:lumOff val="60000"/>
                </a:schemeClr>
              </a:buClr>
              <a:buFont typeface="Wingdings" charset="2"/>
              <a:buChar char="n"/>
            </a:pPr>
            <a:r>
              <a:rPr lang="zh-CN" altLang="en-US" sz="2800" dirty="0" smtClean="0">
                <a:solidFill>
                  <a:schemeClr val="tx1"/>
                </a:solidFill>
              </a:rPr>
              <a:t>成立國際機構、設置用以支援的公共資源，以實現守望相助、有無相通有無相通的國際關係</a:t>
            </a:r>
          </a:p>
          <a:p>
            <a:pPr>
              <a:lnSpc>
                <a:spcPct val="100000"/>
              </a:lnSpc>
              <a:buClr>
                <a:schemeClr val="accent1">
                  <a:lumMod val="40000"/>
                  <a:lumOff val="60000"/>
                </a:schemeClr>
              </a:buClr>
              <a:buFont typeface="Wingdings" charset="2"/>
              <a:buChar char="n"/>
            </a:pPr>
            <a:endParaRPr lang="zh-CN" altLang="en-US" sz="2800" dirty="0" smtClean="0">
              <a:solidFill>
                <a:schemeClr val="tx1"/>
              </a:solidFill>
            </a:endParaRPr>
          </a:p>
          <a:p>
            <a:pPr>
              <a:lnSpc>
                <a:spcPct val="100000"/>
              </a:lnSpc>
              <a:buClr>
                <a:schemeClr val="accent1">
                  <a:lumMod val="40000"/>
                  <a:lumOff val="60000"/>
                </a:schemeClr>
              </a:buClr>
              <a:buFont typeface="Wingdings" charset="2"/>
              <a:buChar char="n"/>
            </a:pPr>
            <a:r>
              <a:rPr lang="zh-CN" altLang="en-US" sz="2800" dirty="0" smtClean="0">
                <a:solidFill>
                  <a:srgbClr val="0070C0"/>
                </a:solidFill>
              </a:rPr>
              <a:t>民族的友愛</a:t>
            </a:r>
          </a:p>
          <a:p>
            <a:pPr>
              <a:lnSpc>
                <a:spcPct val="100000"/>
              </a:lnSpc>
              <a:buClr>
                <a:schemeClr val="accent1">
                  <a:lumMod val="40000"/>
                  <a:lumOff val="60000"/>
                </a:schemeClr>
              </a:buClr>
              <a:buFont typeface="Wingdings" charset="2"/>
              <a:buChar char="n"/>
            </a:pPr>
            <a:r>
              <a:rPr lang="zh-CN" altLang="en-US" sz="2800" dirty="0" smtClean="0">
                <a:solidFill>
                  <a:schemeClr val="tx1"/>
                </a:solidFill>
              </a:rPr>
              <a:t>   應由較富有的民族來承擔</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custDataLst>
              <p:tags r:id="rId2"/>
            </p:custDataLst>
          </p:nvPr>
        </p:nvSpPr>
        <p:spPr>
          <a:xfrm>
            <a:off x="245382" y="1226548"/>
            <a:ext cx="10801985" cy="4989830"/>
          </a:xfrm>
        </p:spPr>
        <p:txBody>
          <a:bodyPr>
            <a:normAutofit/>
          </a:bodyPr>
          <a:lstStyle/>
          <a:p>
            <a:pPr>
              <a:buClr>
                <a:schemeClr val="accent1">
                  <a:lumMod val="40000"/>
                  <a:lumOff val="60000"/>
                </a:schemeClr>
              </a:buClr>
              <a:buFont typeface="Wingdings" charset="2"/>
              <a:buChar char="n"/>
            </a:pPr>
            <a:r>
              <a:rPr lang="zh-CN" altLang="en-US" sz="2400" dirty="0" smtClean="0">
                <a:solidFill>
                  <a:srgbClr val="0070C0"/>
                </a:solidFill>
              </a:rPr>
              <a:t>現狀</a:t>
            </a:r>
            <a:r>
              <a:rPr lang="zh-CN" altLang="en-US" sz="2400" dirty="0" smtClean="0">
                <a:solidFill>
                  <a:srgbClr val="0070C0"/>
                </a:solidFill>
              </a:rPr>
              <a:t>：貧富差距、「朱門酒肉臭 路有凍死骨」、發展不均衡</a:t>
            </a:r>
          </a:p>
          <a:p>
            <a:pPr>
              <a:buClr>
                <a:schemeClr val="accent1">
                  <a:lumMod val="40000"/>
                  <a:lumOff val="60000"/>
                </a:schemeClr>
              </a:buClr>
              <a:buFont typeface="Wingdings" charset="2"/>
              <a:buChar char="n"/>
            </a:pPr>
            <a:endParaRPr lang="zh-CN" altLang="en-US" sz="2400" dirty="0" smtClean="0">
              <a:solidFill>
                <a:schemeClr val="tx1"/>
              </a:solidFill>
            </a:endParaRPr>
          </a:p>
          <a:p>
            <a:pPr>
              <a:buClr>
                <a:schemeClr val="accent1">
                  <a:lumMod val="40000"/>
                  <a:lumOff val="60000"/>
                </a:schemeClr>
              </a:buClr>
              <a:buFont typeface="Wingdings" charset="2"/>
              <a:buChar char="n"/>
            </a:pPr>
            <a:r>
              <a:rPr lang="zh-CN" altLang="en-US" sz="2400" dirty="0" smtClean="0">
                <a:solidFill>
                  <a:schemeClr val="tx1"/>
                </a:solidFill>
              </a:rPr>
              <a:t>解決方法：抵禦飢餓運動，但僅以金錢私下或公然支援是不夠的</a:t>
            </a:r>
          </a:p>
          <a:p>
            <a:pPr>
              <a:buClr>
                <a:schemeClr val="accent1">
                  <a:lumMod val="40000"/>
                  <a:lumOff val="60000"/>
                </a:schemeClr>
              </a:buClr>
              <a:buFont typeface="Wingdings" charset="2"/>
              <a:buChar char="n"/>
            </a:pPr>
            <a:r>
              <a:rPr lang="zh-CN" altLang="en-US" sz="2400" dirty="0" smtClean="0">
                <a:solidFill>
                  <a:schemeClr val="tx1"/>
                </a:solidFill>
              </a:rPr>
              <a:t>   問題的癥結不單在乎制勝飢餓和驅除貧窮，而在乎改造出一個新世界</a:t>
            </a:r>
          </a:p>
          <a:p>
            <a:pPr>
              <a:buClr>
                <a:schemeClr val="accent1">
                  <a:lumMod val="40000"/>
                  <a:lumOff val="60000"/>
                </a:schemeClr>
              </a:buClr>
              <a:buFont typeface="Wingdings" charset="2"/>
              <a:buChar char="n"/>
            </a:pPr>
            <a:r>
              <a:rPr lang="zh-CN" altLang="en-US" sz="2400" dirty="0" smtClean="0">
                <a:solidFill>
                  <a:schemeClr val="tx1"/>
                </a:solidFill>
              </a:rPr>
              <a:t>   富有國家向貧窮地區輸出金錢、產品、剩餘物資、技術人才</a:t>
            </a:r>
          </a:p>
          <a:p>
            <a:pPr>
              <a:buClr>
                <a:schemeClr val="accent1">
                  <a:lumMod val="40000"/>
                  <a:lumOff val="60000"/>
                </a:schemeClr>
              </a:buClr>
              <a:buFont typeface="Wingdings" charset="2"/>
              <a:buChar char="n"/>
            </a:pPr>
            <a:endParaRPr lang="zh-CN" altLang="en-US" sz="2400" dirty="0" smtClean="0">
              <a:solidFill>
                <a:schemeClr val="tx1"/>
              </a:solidFill>
            </a:endParaRPr>
          </a:p>
          <a:p>
            <a:pPr>
              <a:lnSpc>
                <a:spcPct val="100000"/>
              </a:lnSpc>
              <a:buClr>
                <a:schemeClr val="accent1">
                  <a:lumMod val="40000"/>
                  <a:lumOff val="60000"/>
                </a:schemeClr>
              </a:buClr>
              <a:buFont typeface="Wingdings" charset="2"/>
              <a:buChar char="n"/>
            </a:pPr>
            <a:r>
              <a:rPr lang="zh-CN" altLang="en-US" sz="2400" dirty="0" smtClean="0">
                <a:solidFill>
                  <a:schemeClr val="tx1"/>
                </a:solidFill>
              </a:rPr>
              <a:t>世界基金，有助於節制浪費，但應建立在平等地位、合作互利，彼此有效地分擔責任之基礎上</a:t>
            </a:r>
          </a:p>
          <a:p>
            <a:pPr>
              <a:buClr>
                <a:schemeClr val="accent1">
                  <a:lumMod val="40000"/>
                  <a:lumOff val="60000"/>
                </a:schemeClr>
              </a:buClr>
              <a:buFont typeface="Wingdings" charset="2"/>
              <a:buChar char="n"/>
            </a:pPr>
            <a:endParaRPr lang="zh-CN" altLang="en-US" sz="2400" dirty="0" smtClean="0">
              <a:solidFill>
                <a:schemeClr val="tx1"/>
              </a:solidFill>
            </a:endParaRPr>
          </a:p>
          <a:p>
            <a:pPr>
              <a:buClr>
                <a:schemeClr val="accent1">
                  <a:lumMod val="40000"/>
                  <a:lumOff val="60000"/>
                </a:schemeClr>
              </a:buClr>
              <a:buFont typeface="Wingdings" charset="2"/>
              <a:buChar char="n"/>
            </a:pPr>
            <a:endParaRPr lang="zh-CN" altLang="en-US" sz="2400" dirty="0" smtClean="0">
              <a:solidFill>
                <a:schemeClr val="tx1"/>
              </a:solidFill>
            </a:endParaRPr>
          </a:p>
        </p:txBody>
      </p:sp>
      <p:sp>
        <p:nvSpPr>
          <p:cNvPr id="7" name="标题 1"/>
          <p:cNvSpPr>
            <a:spLocks noGrp="1"/>
          </p:cNvSpPr>
          <p:nvPr>
            <p:ph type="title"/>
            <p:custDataLst>
              <p:tags r:id="rId3"/>
            </p:custDataLst>
          </p:nvPr>
        </p:nvSpPr>
        <p:spPr>
          <a:xfrm>
            <a:off x="108856" y="138764"/>
            <a:ext cx="7278914" cy="935293"/>
          </a:xfrm>
        </p:spPr>
        <p:txBody>
          <a:bodyPr>
            <a:normAutofit fontScale="90000"/>
          </a:bodyPr>
          <a:lstStyle/>
          <a:p>
            <a:pPr algn="l"/>
            <a:r>
              <a:rPr lang="zh-CN" altLang="en-US" i="0" dirty="0" smtClean="0"/>
              <a:t>一</a:t>
            </a:r>
            <a:r>
              <a:rPr lang="zh-CN" altLang="en-US" i="0" dirty="0"/>
              <a:t>、對弱者的支援</a:t>
            </a:r>
            <a:br>
              <a:rPr lang="zh-CN" altLang="en-US" i="0" dirty="0"/>
            </a:br>
            <a:endParaRPr lang="zh-CN" altLang="en-US" i="0" dirty="0" smtClean="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38627" y="254878"/>
            <a:ext cx="6350000" cy="645008"/>
          </a:xfrm>
        </p:spPr>
        <p:txBody>
          <a:bodyPr>
            <a:normAutofit fontScale="90000"/>
          </a:bodyPr>
          <a:lstStyle/>
          <a:p>
            <a:pPr algn="l"/>
            <a:r>
              <a:rPr lang="zh-CN" altLang="en-US" i="0" smtClean="0"/>
              <a:t>二</a:t>
            </a:r>
            <a:r>
              <a:rPr lang="zh-CN" altLang="en-US" i="0"/>
              <a:t>、貿易關係的平等</a:t>
            </a:r>
            <a:r>
              <a:rPr lang="zh-CN" altLang="en-US" i="0"/>
              <a:t/>
            </a:r>
            <a:br>
              <a:rPr lang="zh-CN" altLang="en-US" i="0"/>
            </a:br>
            <a:endParaRPr lang="zh-CN" altLang="en-US" i="0" smtClean="0"/>
          </a:p>
        </p:txBody>
      </p:sp>
      <p:sp>
        <p:nvSpPr>
          <p:cNvPr id="5" name="内容占位符 4"/>
          <p:cNvSpPr>
            <a:spLocks noGrp="1"/>
          </p:cNvSpPr>
          <p:nvPr>
            <p:ph idx="1"/>
            <p:custDataLst>
              <p:tags r:id="rId3"/>
            </p:custDataLst>
          </p:nvPr>
        </p:nvSpPr>
        <p:spPr>
          <a:xfrm>
            <a:off x="634997" y="1381866"/>
            <a:ext cx="10174515" cy="4598019"/>
          </a:xfrm>
        </p:spPr>
        <p:txBody>
          <a:bodyPr>
            <a:normAutofit/>
          </a:bodyPr>
          <a:lstStyle/>
          <a:p>
            <a:pPr>
              <a:lnSpc>
                <a:spcPct val="110000"/>
              </a:lnSpc>
              <a:buClr>
                <a:schemeClr val="accent1">
                  <a:lumMod val="40000"/>
                  <a:lumOff val="60000"/>
                </a:schemeClr>
              </a:buClr>
              <a:buFont typeface="Wingdings" charset="2"/>
              <a:buChar char="n"/>
            </a:pPr>
            <a:r>
              <a:rPr lang="zh-CN" altLang="en-US" sz="2800" dirty="0" smtClean="0">
                <a:solidFill>
                  <a:schemeClr val="tx1"/>
                </a:solidFill>
              </a:rPr>
              <a:t>存在</a:t>
            </a:r>
            <a:r>
              <a:rPr lang="zh-CN" altLang="en-US" sz="2800" dirty="0" smtClean="0">
                <a:solidFill>
                  <a:schemeClr val="tx1"/>
                </a:solidFill>
              </a:rPr>
              <a:t>的問題：援助和貿易的平衡、偏差太甚、盲目使用自由貿易法則（只有經濟條件對等的情況下才適用，各方條件若不平等則無法保證契約的公平。）</a:t>
            </a:r>
          </a:p>
          <a:p>
            <a:pPr>
              <a:lnSpc>
                <a:spcPct val="110000"/>
              </a:lnSpc>
              <a:buClr>
                <a:schemeClr val="accent1">
                  <a:lumMod val="40000"/>
                  <a:lumOff val="60000"/>
                </a:schemeClr>
              </a:buClr>
              <a:buFont typeface="Wingdings" charset="2"/>
              <a:buChar char="n"/>
            </a:pPr>
            <a:endParaRPr lang="zh-CN" altLang="en-US" sz="2800" dirty="0" smtClean="0">
              <a:solidFill>
                <a:schemeClr val="tx1"/>
              </a:solidFill>
            </a:endParaRPr>
          </a:p>
          <a:p>
            <a:pPr>
              <a:lnSpc>
                <a:spcPct val="110000"/>
              </a:lnSpc>
              <a:buClr>
                <a:schemeClr val="accent1">
                  <a:lumMod val="40000"/>
                  <a:lumOff val="60000"/>
                </a:schemeClr>
              </a:buClr>
              <a:buFont typeface="Wingdings" charset="2"/>
              <a:buChar char="n"/>
            </a:pPr>
            <a:r>
              <a:rPr lang="zh-CN" altLang="en-US" sz="2800" dirty="0" smtClean="0">
                <a:solidFill>
                  <a:schemeClr val="tx1"/>
                </a:solidFill>
              </a:rPr>
              <a:t>方法的應用：不需另闢門徑，凡有效於國際經濟且為進步國家所讚許的，也必定有效於貧富國間的貿易關係</a:t>
            </a:r>
            <a:r>
              <a:rPr lang="zh-CN" altLang="en-US" sz="2800" dirty="0" smtClean="0">
                <a:solidFill>
                  <a:schemeClr val="tx1"/>
                </a:solidFill>
              </a:rPr>
              <a:t>。</a:t>
            </a:r>
            <a:endParaRPr lang="en-US" altLang="zh-CN" sz="2800" dirty="0" smtClean="0">
              <a:solidFill>
                <a:schemeClr val="tx1"/>
              </a:solidFill>
            </a:endParaRPr>
          </a:p>
          <a:p>
            <a:pPr>
              <a:lnSpc>
                <a:spcPct val="110000"/>
              </a:lnSpc>
              <a:buClr>
                <a:schemeClr val="accent1">
                  <a:lumMod val="40000"/>
                  <a:lumOff val="60000"/>
                </a:schemeClr>
              </a:buClr>
              <a:buFont typeface="Wingdings" charset="2"/>
              <a:buChar char="n"/>
            </a:pPr>
            <a:r>
              <a:rPr lang="zh-CN" altLang="en-US" sz="2800" b="1" dirty="0" smtClean="0">
                <a:solidFill>
                  <a:srgbClr val="0070C0"/>
                </a:solidFill>
              </a:rPr>
              <a:t>貿易</a:t>
            </a:r>
            <a:r>
              <a:rPr lang="zh-CN" altLang="en-US" sz="2800" b="1" dirty="0" smtClean="0">
                <a:solidFill>
                  <a:srgbClr val="0070C0"/>
                </a:solidFill>
              </a:rPr>
              <a:t>的自由，必須符合社會正義才是公平的</a:t>
            </a:r>
          </a:p>
          <a:p>
            <a:pPr>
              <a:buClr>
                <a:schemeClr val="accent1">
                  <a:lumMod val="40000"/>
                  <a:lumOff val="60000"/>
                </a:schemeClr>
              </a:buClr>
              <a:buFont typeface="Wingdings" charset="2"/>
              <a:buChar char="n"/>
            </a:pPr>
            <a:endParaRPr lang="zh-CN" altLang="en-US" sz="2800" dirty="0" smtClean="0">
              <a:solidFill>
                <a:schemeClr val="tx1"/>
              </a:solidFill>
            </a:endParaRPr>
          </a:p>
          <a:p>
            <a:pPr>
              <a:buClr>
                <a:schemeClr val="accent1">
                  <a:lumMod val="40000"/>
                  <a:lumOff val="60000"/>
                </a:schemeClr>
              </a:buClr>
              <a:buFont typeface="Wingdings" charset="2"/>
              <a:buChar char="n"/>
            </a:pPr>
            <a:endParaRPr lang="zh-CN" altLang="en-US" sz="2800" dirty="0" smtClean="0">
              <a:solidFill>
                <a:schemeClr val="tx1"/>
              </a:solidFill>
            </a:endParaRPr>
          </a:p>
          <a:p>
            <a:pPr>
              <a:buClr>
                <a:schemeClr val="accent1">
                  <a:lumMod val="40000"/>
                  <a:lumOff val="60000"/>
                </a:schemeClr>
              </a:buClr>
              <a:buFont typeface="Wingdings" charset="2"/>
              <a:buChar char="n"/>
            </a:pPr>
            <a:endParaRPr lang="zh-CN" altLang="en-US" sz="2800" dirty="0" smtClean="0">
              <a:solidFill>
                <a:schemeClr val="tx1"/>
              </a:solidFill>
            </a:endParaRPr>
          </a:p>
          <a:p>
            <a:pPr>
              <a:buClr>
                <a:schemeClr val="accent1">
                  <a:lumMod val="40000"/>
                  <a:lumOff val="60000"/>
                </a:schemeClr>
              </a:buClr>
              <a:buFont typeface="Wingdings" charset="2"/>
              <a:buChar char="n"/>
            </a:pPr>
            <a:endParaRPr lang="zh-CN" altLang="en-US" sz="2800" dirty="0" smtClean="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29771" y="1220367"/>
            <a:ext cx="10167257" cy="4817576"/>
          </a:xfrm>
        </p:spPr>
        <p:txBody>
          <a:bodyPr>
            <a:normAutofit/>
          </a:bodyPr>
          <a:lstStyle/>
          <a:p>
            <a:pPr>
              <a:lnSpc>
                <a:spcPct val="100000"/>
              </a:lnSpc>
              <a:buClr>
                <a:schemeClr val="accent1">
                  <a:lumMod val="40000"/>
                  <a:lumOff val="60000"/>
                </a:schemeClr>
              </a:buClr>
              <a:buFont typeface="Wingdings" charset="2"/>
              <a:buChar char="n"/>
            </a:pPr>
            <a:r>
              <a:rPr lang="zh-CN" altLang="en-US" sz="2800" dirty="0"/>
              <a:t>克服阻礙：</a:t>
            </a:r>
            <a:r>
              <a:rPr lang="zh-CN" altLang="en-US" sz="2800" dirty="0">
                <a:solidFill>
                  <a:srgbClr val="0070C0"/>
                </a:solidFill>
              </a:rPr>
              <a:t>國家主義</a:t>
            </a:r>
          </a:p>
          <a:p>
            <a:pPr>
              <a:lnSpc>
                <a:spcPct val="100000"/>
              </a:lnSpc>
              <a:buClr>
                <a:schemeClr val="accent1">
                  <a:lumMod val="40000"/>
                  <a:lumOff val="60000"/>
                </a:schemeClr>
              </a:buClr>
              <a:buFont typeface="Wingdings" charset="2"/>
              <a:buChar char="n"/>
            </a:pPr>
            <a:r>
              <a:rPr lang="zh-CN" altLang="en-US" sz="2800" dirty="0"/>
              <a:t>國家主義隔離民族，損害其真實利益</a:t>
            </a:r>
          </a:p>
          <a:p>
            <a:pPr>
              <a:lnSpc>
                <a:spcPct val="100000"/>
              </a:lnSpc>
              <a:buClr>
                <a:schemeClr val="accent1">
                  <a:lumMod val="40000"/>
                  <a:lumOff val="60000"/>
                </a:schemeClr>
              </a:buClr>
              <a:buFont typeface="Wingdings" charset="2"/>
              <a:buChar char="n"/>
            </a:pPr>
            <a:r>
              <a:rPr lang="zh-CN" altLang="en-US" sz="2800" dirty="0"/>
              <a:t>特殊情況：新進獲得政治獨立的國家、古老文化的國家（對於合理的觀念，應以博愛精神來昇華）</a:t>
            </a:r>
          </a:p>
          <a:p>
            <a:pPr>
              <a:lnSpc>
                <a:spcPct val="100000"/>
              </a:lnSpc>
              <a:buClr>
                <a:schemeClr val="accent1">
                  <a:lumMod val="40000"/>
                  <a:lumOff val="60000"/>
                </a:schemeClr>
              </a:buClr>
              <a:buFont typeface="Wingdings" charset="2"/>
              <a:buChar char="n"/>
            </a:pPr>
            <a:endParaRPr lang="en-US" altLang="zh-CN" sz="2800" dirty="0"/>
          </a:p>
          <a:p>
            <a:pPr>
              <a:lnSpc>
                <a:spcPct val="100000"/>
              </a:lnSpc>
              <a:buClr>
                <a:schemeClr val="accent1">
                  <a:lumMod val="40000"/>
                  <a:lumOff val="60000"/>
                </a:schemeClr>
              </a:buClr>
              <a:buFont typeface="Wingdings" charset="2"/>
              <a:buChar char="n"/>
            </a:pPr>
            <a:r>
              <a:rPr lang="zh-CN" altLang="en-US" sz="2800" dirty="0">
                <a:solidFill>
                  <a:srgbClr val="0070C0"/>
                </a:solidFill>
              </a:rPr>
              <a:t>種族歧視</a:t>
            </a:r>
            <a:r>
              <a:rPr lang="zh-CN" altLang="en-US" sz="2800" dirty="0"/>
              <a:t>：並非新興國家專有，也並非殖民期間才存在，</a:t>
            </a:r>
          </a:p>
          <a:p>
            <a:pPr>
              <a:lnSpc>
                <a:spcPct val="100000"/>
              </a:lnSpc>
              <a:buClr>
                <a:schemeClr val="accent1">
                  <a:lumMod val="40000"/>
                  <a:lumOff val="60000"/>
                </a:schemeClr>
              </a:buClr>
              <a:buFont typeface="Wingdings" charset="2"/>
              <a:buChar char="n"/>
            </a:pPr>
            <a:r>
              <a:rPr lang="zh-CN" altLang="en-US" sz="2800" dirty="0"/>
              <a:t>   會在國家內部引起分裂和仇恨</a:t>
            </a:r>
          </a:p>
        </p:txBody>
      </p:sp>
      <p:sp>
        <p:nvSpPr>
          <p:cNvPr id="7" name="标题 1"/>
          <p:cNvSpPr>
            <a:spLocks noGrp="1"/>
          </p:cNvSpPr>
          <p:nvPr>
            <p:ph type="title"/>
            <p:custDataLst>
              <p:tags r:id="rId2"/>
            </p:custDataLst>
          </p:nvPr>
        </p:nvSpPr>
        <p:spPr>
          <a:xfrm>
            <a:off x="428170" y="246562"/>
            <a:ext cx="6350000" cy="645008"/>
          </a:xfrm>
        </p:spPr>
        <p:txBody>
          <a:bodyPr>
            <a:normAutofit fontScale="90000"/>
          </a:bodyPr>
          <a:lstStyle/>
          <a:p>
            <a:pPr algn="l"/>
            <a:r>
              <a:rPr lang="zh-CN" altLang="en-US" i="0" dirty="0" smtClean="0"/>
              <a:t>二</a:t>
            </a:r>
            <a:r>
              <a:rPr lang="zh-CN" altLang="en-US" i="0" dirty="0"/>
              <a:t>、貿易關係的平等</a:t>
            </a:r>
            <a:br>
              <a:rPr lang="zh-CN" altLang="en-US" i="0" dirty="0"/>
            </a:br>
            <a:endParaRPr lang="zh-CN" altLang="en-US" i="0" dirty="0" smtClean="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1628" y="1202844"/>
            <a:ext cx="10751457" cy="4849613"/>
          </a:xfrm>
        </p:spPr>
        <p:txBody>
          <a:bodyPr>
            <a:normAutofit/>
          </a:bodyPr>
          <a:lstStyle/>
          <a:p>
            <a:pPr>
              <a:lnSpc>
                <a:spcPct val="100000"/>
              </a:lnSpc>
              <a:buClr>
                <a:schemeClr val="accent1">
                  <a:lumMod val="40000"/>
                  <a:lumOff val="60000"/>
                </a:schemeClr>
              </a:buClr>
              <a:buFont typeface="Wingdings" charset="2"/>
              <a:buChar char="n"/>
            </a:pPr>
            <a:r>
              <a:rPr lang="zh-CN" altLang="en-US" sz="2800" dirty="0">
                <a:solidFill>
                  <a:srgbClr val="0070C0"/>
                </a:solidFill>
              </a:rPr>
              <a:t>趨向一個聯合世界</a:t>
            </a:r>
          </a:p>
          <a:p>
            <a:pPr>
              <a:lnSpc>
                <a:spcPct val="100000"/>
              </a:lnSpc>
              <a:buClr>
                <a:schemeClr val="accent1">
                  <a:lumMod val="40000"/>
                  <a:lumOff val="60000"/>
                </a:schemeClr>
              </a:buClr>
              <a:buFont typeface="Wingdings" charset="2"/>
              <a:buChar char="n"/>
            </a:pPr>
            <a:r>
              <a:rPr lang="zh-CN" altLang="en-US" sz="2800" dirty="0"/>
              <a:t>加強團結意識、制勝自傲和自私，制定公共計劃，建立信用事業，分配一切產品，組織商業貿易</a:t>
            </a:r>
          </a:p>
          <a:p>
            <a:pPr>
              <a:lnSpc>
                <a:spcPct val="100000"/>
              </a:lnSpc>
              <a:buClr>
                <a:schemeClr val="accent1">
                  <a:lumMod val="40000"/>
                  <a:lumOff val="60000"/>
                </a:schemeClr>
              </a:buClr>
              <a:buFont typeface="Wingdings" charset="2"/>
              <a:buChar char="n"/>
            </a:pPr>
            <a:endParaRPr lang="zh-CN" altLang="en-US" sz="2800" dirty="0"/>
          </a:p>
          <a:p>
            <a:pPr>
              <a:lnSpc>
                <a:spcPct val="100000"/>
              </a:lnSpc>
              <a:buClr>
                <a:schemeClr val="accent1">
                  <a:lumMod val="40000"/>
                  <a:lumOff val="60000"/>
                </a:schemeClr>
              </a:buClr>
              <a:buFont typeface="Wingdings" charset="2"/>
              <a:buChar char="n"/>
            </a:pPr>
            <a:r>
              <a:rPr lang="zh-CN" altLang="en-US" sz="2800" dirty="0">
                <a:solidFill>
                  <a:srgbClr val="0070C0"/>
                </a:solidFill>
              </a:rPr>
              <a:t>各民族對改造世界的責任</a:t>
            </a:r>
          </a:p>
          <a:p>
            <a:pPr>
              <a:lnSpc>
                <a:spcPct val="100000"/>
              </a:lnSpc>
              <a:buClr>
                <a:schemeClr val="accent1">
                  <a:lumMod val="40000"/>
                  <a:lumOff val="60000"/>
                </a:schemeClr>
              </a:buClr>
              <a:buFont typeface="Wingdings" charset="2"/>
              <a:buChar char="n"/>
            </a:pPr>
            <a:r>
              <a:rPr lang="zh-CN" altLang="en-US" sz="2800" dirty="0"/>
              <a:t>勢所必然，建立一個更優美、更重人權和更重人之天職的世界</a:t>
            </a:r>
          </a:p>
          <a:p>
            <a:pPr>
              <a:lnSpc>
                <a:spcPct val="100000"/>
              </a:lnSpc>
              <a:buClr>
                <a:schemeClr val="accent1">
                  <a:lumMod val="40000"/>
                  <a:lumOff val="60000"/>
                </a:schemeClr>
              </a:buClr>
              <a:buFont typeface="Wingdings" charset="2"/>
              <a:buChar char="n"/>
            </a:pPr>
            <a:r>
              <a:rPr lang="zh-CN" altLang="en-US" sz="2800" dirty="0"/>
              <a:t>強國和新興或較弱國家都參與進來，因為每人都有責聆聽，也有責響應</a:t>
            </a:r>
          </a:p>
        </p:txBody>
      </p:sp>
      <p:sp>
        <p:nvSpPr>
          <p:cNvPr id="5" name="标题 1"/>
          <p:cNvSpPr>
            <a:spLocks noGrp="1"/>
          </p:cNvSpPr>
          <p:nvPr/>
        </p:nvSpPr>
        <p:spPr>
          <a:xfrm>
            <a:off x="511629" y="246562"/>
            <a:ext cx="6350000" cy="645008"/>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a:lstStyle>
          <a:p>
            <a:pPr algn="l"/>
            <a:r>
              <a:rPr lang="zh-CN" altLang="en-US" sz="4000" i="0" smtClean="0"/>
              <a:t>二</a:t>
            </a:r>
            <a:r>
              <a:rPr lang="zh-CN" altLang="en-US" sz="4000" i="0"/>
              <a:t>、貿易關係的平等</a:t>
            </a:r>
            <a:br>
              <a:rPr lang="zh-CN" altLang="en-US" sz="4000" i="0"/>
            </a:br>
            <a:endParaRPr lang="zh-CN" altLang="en-US" sz="4000" i="0" smtClean="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6856" y="487107"/>
            <a:ext cx="5363029" cy="833693"/>
          </a:xfrm>
        </p:spPr>
        <p:txBody>
          <a:bodyPr>
            <a:normAutofit fontScale="90000"/>
          </a:bodyPr>
          <a:lstStyle/>
          <a:p>
            <a:pPr algn="l"/>
            <a:r>
              <a:rPr lang="zh-CN" altLang="en-US" i="0" smtClean="0"/>
              <a:t>三</a:t>
            </a:r>
            <a:r>
              <a:rPr lang="zh-CN" altLang="en-US" i="0"/>
              <a:t>、博愛</a:t>
            </a:r>
            <a:br>
              <a:rPr lang="zh-CN" altLang="en-US" i="0"/>
            </a:br>
            <a:endParaRPr lang="zh-CN" altLang="en-US" i="0" dirty="0"/>
          </a:p>
        </p:txBody>
      </p:sp>
      <p:sp>
        <p:nvSpPr>
          <p:cNvPr id="3" name="内容占位符 2"/>
          <p:cNvSpPr>
            <a:spLocks noGrp="1"/>
          </p:cNvSpPr>
          <p:nvPr>
            <p:ph idx="1"/>
          </p:nvPr>
        </p:nvSpPr>
        <p:spPr>
          <a:xfrm>
            <a:off x="435428" y="1807028"/>
            <a:ext cx="10566399" cy="5065486"/>
          </a:xfrm>
        </p:spPr>
        <p:txBody>
          <a:bodyPr>
            <a:normAutofit/>
          </a:bodyPr>
          <a:lstStyle/>
          <a:p>
            <a:pPr>
              <a:lnSpc>
                <a:spcPct val="110000"/>
              </a:lnSpc>
              <a:buClr>
                <a:schemeClr val="accent1">
                  <a:lumMod val="40000"/>
                  <a:lumOff val="60000"/>
                </a:schemeClr>
              </a:buClr>
              <a:buFont typeface="Wingdings" charset="2"/>
              <a:buChar char="n"/>
            </a:pPr>
            <a:r>
              <a:rPr lang="zh-CN" altLang="en-US" sz="3200" dirty="0" smtClean="0">
                <a:solidFill>
                  <a:srgbClr val="C00000"/>
                </a:solidFill>
              </a:rPr>
              <a:t>針對</a:t>
            </a:r>
            <a:r>
              <a:rPr lang="zh-CN" altLang="en-US" sz="3200" dirty="0">
                <a:solidFill>
                  <a:srgbClr val="C00000"/>
                </a:solidFill>
              </a:rPr>
              <a:t>青年提出的問題</a:t>
            </a:r>
            <a:r>
              <a:rPr lang="zh-CN" altLang="en-US" sz="3200" dirty="0"/>
              <a:t>：為青年多設收容中心，關愛其身心健康，以友情熱烈的款待，供給他們聖善生活的表樣、真正而有效的基督仁愛的功績、以及神修價值的重視</a:t>
            </a:r>
          </a:p>
          <a:p>
            <a:pPr>
              <a:lnSpc>
                <a:spcPct val="110000"/>
              </a:lnSpc>
              <a:buClr>
                <a:schemeClr val="accent1">
                  <a:lumMod val="40000"/>
                  <a:lumOff val="60000"/>
                </a:schemeClr>
              </a:buClr>
              <a:buFont typeface="Wingdings" charset="2"/>
              <a:buChar char="n"/>
            </a:pPr>
            <a:endParaRPr lang="zh-CN" altLang="en-US" sz="3200" dirty="0"/>
          </a:p>
          <a:p>
            <a:pPr>
              <a:lnSpc>
                <a:spcPct val="110000"/>
              </a:lnSpc>
              <a:buClr>
                <a:schemeClr val="accent1">
                  <a:lumMod val="40000"/>
                  <a:lumOff val="60000"/>
                </a:schemeClr>
              </a:buClr>
              <a:buFont typeface="Wingdings" charset="2"/>
              <a:buChar char="n"/>
            </a:pPr>
            <a:r>
              <a:rPr lang="zh-CN" altLang="en-US" sz="3200" dirty="0">
                <a:solidFill>
                  <a:srgbClr val="C00000"/>
                </a:solidFill>
              </a:rPr>
              <a:t>針對移居工人提出的問題</a:t>
            </a:r>
            <a:r>
              <a:rPr lang="zh-CN" altLang="en-US" sz="3200" dirty="0"/>
              <a:t>：生活在不人道的環境中，還要節省工資寄回留在出生地的貧困家庭</a:t>
            </a:r>
          </a:p>
          <a:p>
            <a:pPr>
              <a:buClr>
                <a:schemeClr val="accent1">
                  <a:lumMod val="40000"/>
                  <a:lumOff val="60000"/>
                </a:schemeClr>
              </a:buClr>
              <a:buFont typeface="Wingdings" charset="2"/>
              <a:buChar char="n"/>
            </a:pPr>
            <a:endParaRPr lang="zh-CN" altLang="en-US" sz="3200"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6856" y="1320800"/>
            <a:ext cx="10980058" cy="4760686"/>
          </a:xfrm>
        </p:spPr>
        <p:txBody>
          <a:bodyPr>
            <a:normAutofit/>
          </a:bodyPr>
          <a:lstStyle/>
          <a:p>
            <a:pPr>
              <a:lnSpc>
                <a:spcPct val="100000"/>
              </a:lnSpc>
              <a:buClr>
                <a:schemeClr val="accent1">
                  <a:lumMod val="40000"/>
                  <a:lumOff val="60000"/>
                </a:schemeClr>
              </a:buClr>
              <a:buFont typeface="Wingdings" charset="2"/>
              <a:buChar char="n"/>
            </a:pPr>
            <a:r>
              <a:rPr lang="zh-CN" altLang="en-US" sz="2800" dirty="0"/>
              <a:t>針對派遣出國的人才</a:t>
            </a:r>
          </a:p>
          <a:p>
            <a:pPr>
              <a:lnSpc>
                <a:spcPct val="100000"/>
              </a:lnSpc>
              <a:buClr>
                <a:schemeClr val="accent1">
                  <a:lumMod val="40000"/>
                  <a:lumOff val="60000"/>
                </a:schemeClr>
              </a:buClr>
              <a:buFont typeface="Wingdings" charset="2"/>
              <a:buChar char="n"/>
            </a:pPr>
            <a:r>
              <a:rPr lang="zh-CN" altLang="en-US" sz="2800" dirty="0"/>
              <a:t>社會意識</a:t>
            </a:r>
          </a:p>
          <a:p>
            <a:pPr>
              <a:lnSpc>
                <a:spcPct val="100000"/>
              </a:lnSpc>
              <a:buClr>
                <a:schemeClr val="accent1">
                  <a:lumMod val="40000"/>
                  <a:lumOff val="60000"/>
                </a:schemeClr>
              </a:buClr>
              <a:buFont typeface="Wingdings" charset="2"/>
              <a:buChar char="n"/>
            </a:pPr>
            <a:r>
              <a:rPr lang="zh-CN" altLang="en-US" sz="2800" dirty="0"/>
              <a:t>工程師、商人、大企業的領袖或代表，不應帶著個人主義的不人道思想，在必需的技術專長外，必須有不圖私利的真情實愛的表現</a:t>
            </a:r>
          </a:p>
          <a:p>
            <a:pPr>
              <a:lnSpc>
                <a:spcPct val="100000"/>
              </a:lnSpc>
              <a:buClr>
                <a:schemeClr val="accent1">
                  <a:lumMod val="40000"/>
                  <a:lumOff val="60000"/>
                </a:schemeClr>
              </a:buClr>
              <a:buFont typeface="Wingdings" charset="2"/>
              <a:buChar char="n"/>
            </a:pPr>
            <a:endParaRPr lang="zh-CN" altLang="en-US" sz="2800" dirty="0"/>
          </a:p>
          <a:p>
            <a:pPr>
              <a:lnSpc>
                <a:spcPct val="100000"/>
              </a:lnSpc>
              <a:buClr>
                <a:schemeClr val="accent1">
                  <a:lumMod val="40000"/>
                  <a:lumOff val="60000"/>
                </a:schemeClr>
              </a:buClr>
              <a:buFont typeface="Wingdings" charset="2"/>
              <a:buChar char="n"/>
            </a:pPr>
            <a:r>
              <a:rPr lang="zh-CN" altLang="en-US" sz="2800" dirty="0"/>
              <a:t>發展的使命</a:t>
            </a:r>
          </a:p>
          <a:p>
            <a:pPr>
              <a:lnSpc>
                <a:spcPct val="100000"/>
              </a:lnSpc>
              <a:buClr>
                <a:schemeClr val="accent1">
                  <a:lumMod val="40000"/>
                  <a:lumOff val="60000"/>
                </a:schemeClr>
              </a:buClr>
              <a:buFont typeface="Wingdings" charset="2"/>
              <a:buChar char="n"/>
            </a:pPr>
            <a:r>
              <a:rPr lang="en-US" altLang="zh-CN" sz="2800" dirty="0"/>
              <a:t>“</a:t>
            </a:r>
            <a:r>
              <a:rPr lang="zh-CN" altLang="en-US" sz="2800" dirty="0"/>
              <a:t>他們</a:t>
            </a:r>
            <a:r>
              <a:rPr lang="en-US" altLang="zh-CN" sz="2800" dirty="0"/>
              <a:t>”</a:t>
            </a:r>
            <a:r>
              <a:rPr lang="zh-CN" altLang="en-US" sz="2800" dirty="0"/>
              <a:t>不該自視為領導者，但該自視為助手及合作者</a:t>
            </a:r>
          </a:p>
        </p:txBody>
      </p:sp>
      <p:sp>
        <p:nvSpPr>
          <p:cNvPr id="5" name="标题 1"/>
          <p:cNvSpPr>
            <a:spLocks noGrp="1"/>
          </p:cNvSpPr>
          <p:nvPr>
            <p:ph type="title"/>
          </p:nvPr>
        </p:nvSpPr>
        <p:spPr>
          <a:xfrm>
            <a:off x="616856" y="269392"/>
            <a:ext cx="5363029" cy="833693"/>
          </a:xfrm>
        </p:spPr>
        <p:txBody>
          <a:bodyPr>
            <a:normAutofit fontScale="90000"/>
          </a:bodyPr>
          <a:lstStyle/>
          <a:p>
            <a:pPr algn="l"/>
            <a:r>
              <a:rPr lang="zh-CN" altLang="en-US" i="0" dirty="0" smtClean="0"/>
              <a:t>三</a:t>
            </a:r>
            <a:r>
              <a:rPr lang="zh-CN" altLang="en-US" i="0" dirty="0"/>
              <a:t>、博愛</a:t>
            </a:r>
            <a:br>
              <a:rPr lang="zh-CN" altLang="en-US" i="0" dirty="0"/>
            </a:br>
            <a:endParaRPr lang="zh-CN" altLang="en-US" i="0"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0328" y="375328"/>
            <a:ext cx="7333012" cy="835955"/>
          </a:xfrm>
        </p:spPr>
        <p:txBody>
          <a:bodyPr>
            <a:noAutofit/>
          </a:bodyPr>
          <a:lstStyle/>
          <a:p>
            <a:pPr algn="l"/>
            <a:r>
              <a:rPr kumimoji="1" lang="zh-CN" altLang="en-US" sz="4800" i="0" dirty="0"/>
              <a:t>教宗保祿六</a:t>
            </a:r>
            <a:r>
              <a:rPr kumimoji="1" lang="zh-CN" altLang="en-US" sz="4800" i="0" dirty="0" smtClean="0"/>
              <a:t>世</a:t>
            </a:r>
            <a:r>
              <a:rPr kumimoji="1" lang="de-DE" altLang="zh-CN" sz="1800" i="0" dirty="0" smtClean="0"/>
              <a:t>1897</a:t>
            </a:r>
            <a:r>
              <a:rPr kumimoji="1" lang="zh-CN" altLang="de-DE" sz="1800" i="0" dirty="0"/>
              <a:t>年</a:t>
            </a:r>
            <a:r>
              <a:rPr kumimoji="1" lang="de-DE" altLang="zh-CN" sz="1800" i="0" dirty="0"/>
              <a:t>9</a:t>
            </a:r>
            <a:r>
              <a:rPr kumimoji="1" lang="zh-CN" altLang="de-DE" sz="1800" i="0" dirty="0"/>
              <a:t>月</a:t>
            </a:r>
            <a:r>
              <a:rPr kumimoji="1" lang="de-DE" altLang="zh-CN" sz="1800" i="0" dirty="0"/>
              <a:t>26</a:t>
            </a:r>
            <a:r>
              <a:rPr kumimoji="1" lang="zh-CN" altLang="de-DE" sz="1800" i="0" dirty="0"/>
              <a:t>日－</a:t>
            </a:r>
            <a:r>
              <a:rPr kumimoji="1" lang="de-DE" altLang="zh-CN" sz="1800" i="0" dirty="0"/>
              <a:t>1978</a:t>
            </a:r>
            <a:r>
              <a:rPr kumimoji="1" lang="zh-CN" altLang="de-DE" sz="1800" i="0" dirty="0"/>
              <a:t>年</a:t>
            </a:r>
            <a:r>
              <a:rPr kumimoji="1" lang="de-DE" altLang="zh-CN" sz="1800" i="0" dirty="0"/>
              <a:t>8</a:t>
            </a:r>
            <a:r>
              <a:rPr kumimoji="1" lang="zh-CN" altLang="de-DE" sz="1800" i="0" dirty="0"/>
              <a:t>月</a:t>
            </a:r>
            <a:r>
              <a:rPr kumimoji="1" lang="de-DE" altLang="zh-CN" sz="1800" i="0" dirty="0"/>
              <a:t>6</a:t>
            </a:r>
            <a:r>
              <a:rPr kumimoji="1" lang="zh-CN" altLang="de-DE" sz="1800" i="0" dirty="0"/>
              <a:t>日</a:t>
            </a:r>
            <a:r>
              <a:rPr kumimoji="1" lang="zh-CN" altLang="en-US" sz="4800" i="0" dirty="0"/>
              <a:t/>
            </a:r>
            <a:br>
              <a:rPr kumimoji="1" lang="zh-CN" altLang="en-US" sz="4800" i="0" dirty="0"/>
            </a:br>
            <a:endParaRPr kumimoji="1" lang="zh-CN" altLang="en-US" sz="4800" i="0" dirty="0"/>
          </a:p>
        </p:txBody>
      </p:sp>
      <p:sp>
        <p:nvSpPr>
          <p:cNvPr id="3" name="内容占位符 2"/>
          <p:cNvSpPr>
            <a:spLocks noGrp="1"/>
          </p:cNvSpPr>
          <p:nvPr>
            <p:ph idx="1"/>
          </p:nvPr>
        </p:nvSpPr>
        <p:spPr>
          <a:xfrm>
            <a:off x="157020" y="1464340"/>
            <a:ext cx="7800107" cy="5916581"/>
          </a:xfrm>
        </p:spPr>
        <p:txBody>
          <a:bodyPr>
            <a:normAutofit/>
          </a:bodyPr>
          <a:lstStyle/>
          <a:p>
            <a:pPr>
              <a:buClr>
                <a:schemeClr val="accent1">
                  <a:lumMod val="60000"/>
                  <a:lumOff val="40000"/>
                </a:schemeClr>
              </a:buClr>
              <a:buFont typeface="Wingdings" charset="2"/>
              <a:buChar char="n"/>
            </a:pPr>
            <a:r>
              <a:rPr lang="zh-CN" altLang="zh-CN" sz="2400" dirty="0" smtClean="0">
                <a:latin typeface="SimSun" charset="-122"/>
                <a:ea typeface="SimSun" charset="-122"/>
                <a:cs typeface="SimSun" charset="-122"/>
              </a:rPr>
              <a:t>擔任教宗</a:t>
            </a:r>
            <a:r>
              <a:rPr lang="zh-CN" altLang="en-US" sz="2400" dirty="0" smtClean="0">
                <a:latin typeface="SimSun" charset="-122"/>
                <a:ea typeface="SimSun" charset="-122"/>
                <a:cs typeface="SimSun" charset="-122"/>
              </a:rPr>
              <a:t>：</a:t>
            </a:r>
            <a:r>
              <a:rPr lang="en-US" altLang="zh-CN" sz="2400" dirty="0" smtClean="0">
                <a:latin typeface="SimSun" charset="-122"/>
                <a:ea typeface="SimSun" charset="-122"/>
                <a:cs typeface="SimSun" charset="-122"/>
              </a:rPr>
              <a:t>1963</a:t>
            </a:r>
            <a:r>
              <a:rPr lang="zh-CN" altLang="zh-CN" sz="2400" dirty="0">
                <a:latin typeface="SimSun" charset="-122"/>
                <a:ea typeface="SimSun" charset="-122"/>
                <a:cs typeface="SimSun" charset="-122"/>
              </a:rPr>
              <a:t>年</a:t>
            </a:r>
            <a:r>
              <a:rPr lang="en-US" altLang="zh-CN" sz="2400" dirty="0">
                <a:latin typeface="SimSun" charset="-122"/>
                <a:ea typeface="SimSun" charset="-122"/>
                <a:cs typeface="SimSun" charset="-122"/>
              </a:rPr>
              <a:t>6</a:t>
            </a:r>
            <a:r>
              <a:rPr lang="zh-CN" altLang="zh-CN" sz="2400" dirty="0">
                <a:latin typeface="SimSun" charset="-122"/>
                <a:ea typeface="SimSun" charset="-122"/>
                <a:cs typeface="SimSun" charset="-122"/>
              </a:rPr>
              <a:t>月</a:t>
            </a:r>
            <a:r>
              <a:rPr lang="en-US" altLang="zh-CN" sz="2400" dirty="0">
                <a:latin typeface="SimSun" charset="-122"/>
                <a:ea typeface="SimSun" charset="-122"/>
                <a:cs typeface="SimSun" charset="-122"/>
              </a:rPr>
              <a:t>21</a:t>
            </a:r>
            <a:r>
              <a:rPr lang="zh-CN" altLang="zh-CN" sz="2400" dirty="0">
                <a:latin typeface="SimSun" charset="-122"/>
                <a:ea typeface="SimSun" charset="-122"/>
                <a:cs typeface="SimSun" charset="-122"/>
              </a:rPr>
              <a:t>日到</a:t>
            </a:r>
            <a:r>
              <a:rPr lang="en-US" altLang="zh-CN" sz="2400" dirty="0">
                <a:latin typeface="SimSun" charset="-122"/>
                <a:ea typeface="SimSun" charset="-122"/>
                <a:cs typeface="SimSun" charset="-122"/>
              </a:rPr>
              <a:t>1978</a:t>
            </a:r>
            <a:r>
              <a:rPr lang="zh-CN" altLang="zh-CN" sz="2400" dirty="0">
                <a:latin typeface="SimSun" charset="-122"/>
                <a:ea typeface="SimSun" charset="-122"/>
                <a:cs typeface="SimSun" charset="-122"/>
              </a:rPr>
              <a:t>年</a:t>
            </a:r>
            <a:r>
              <a:rPr lang="en-US" altLang="zh-CN" sz="2400" dirty="0">
                <a:latin typeface="SimSun" charset="-122"/>
                <a:ea typeface="SimSun" charset="-122"/>
                <a:cs typeface="SimSun" charset="-122"/>
              </a:rPr>
              <a:t>8</a:t>
            </a:r>
            <a:r>
              <a:rPr lang="zh-CN" altLang="zh-CN" sz="2400" dirty="0">
                <a:latin typeface="SimSun" charset="-122"/>
                <a:ea typeface="SimSun" charset="-122"/>
                <a:cs typeface="SimSun" charset="-122"/>
              </a:rPr>
              <a:t>月</a:t>
            </a:r>
            <a:r>
              <a:rPr lang="en-US" altLang="zh-CN" sz="2400" dirty="0">
                <a:latin typeface="SimSun" charset="-122"/>
                <a:ea typeface="SimSun" charset="-122"/>
                <a:cs typeface="SimSun" charset="-122"/>
              </a:rPr>
              <a:t>6</a:t>
            </a:r>
            <a:r>
              <a:rPr lang="zh-CN" altLang="zh-CN" sz="2400" dirty="0" smtClean="0">
                <a:latin typeface="SimSun" charset="-122"/>
                <a:ea typeface="SimSun" charset="-122"/>
                <a:cs typeface="SimSun" charset="-122"/>
              </a:rPr>
              <a:t>日</a:t>
            </a:r>
            <a:endParaRPr lang="zh-CN" altLang="zh-CN" sz="2400" dirty="0">
              <a:latin typeface="SimSun" charset="-122"/>
              <a:ea typeface="SimSun" charset="-122"/>
              <a:cs typeface="SimSun" charset="-122"/>
            </a:endParaRPr>
          </a:p>
          <a:p>
            <a:pPr>
              <a:buClr>
                <a:schemeClr val="accent1">
                  <a:lumMod val="60000"/>
                  <a:lumOff val="40000"/>
                </a:schemeClr>
              </a:buClr>
              <a:buFont typeface="Wingdings" charset="2"/>
              <a:buChar char="n"/>
            </a:pPr>
            <a:r>
              <a:rPr lang="en-US" altLang="zh-CN" sz="2400" dirty="0">
                <a:latin typeface="SimSun" charset="-122"/>
                <a:ea typeface="SimSun" charset="-122"/>
                <a:cs typeface="SimSun" charset="-122"/>
              </a:rPr>
              <a:t>2014</a:t>
            </a:r>
            <a:r>
              <a:rPr lang="zh-CN" altLang="zh-CN" sz="2400" dirty="0">
                <a:latin typeface="SimSun" charset="-122"/>
                <a:ea typeface="SimSun" charset="-122"/>
                <a:cs typeface="SimSun" charset="-122"/>
              </a:rPr>
              <a:t>年</a:t>
            </a:r>
            <a:r>
              <a:rPr lang="en-US" altLang="zh-CN" sz="2400" dirty="0">
                <a:latin typeface="SimSun" charset="-122"/>
                <a:ea typeface="SimSun" charset="-122"/>
                <a:cs typeface="SimSun" charset="-122"/>
              </a:rPr>
              <a:t>10</a:t>
            </a:r>
            <a:r>
              <a:rPr lang="zh-CN" altLang="zh-CN" sz="2400" dirty="0">
                <a:latin typeface="SimSun" charset="-122"/>
                <a:ea typeface="SimSun" charset="-122"/>
                <a:cs typeface="SimSun" charset="-122"/>
              </a:rPr>
              <a:t>月</a:t>
            </a:r>
            <a:r>
              <a:rPr lang="en-US" altLang="zh-CN" sz="2400" dirty="0">
                <a:latin typeface="SimSun" charset="-122"/>
                <a:ea typeface="SimSun" charset="-122"/>
                <a:cs typeface="SimSun" charset="-122"/>
              </a:rPr>
              <a:t>19</a:t>
            </a:r>
            <a:r>
              <a:rPr lang="zh-CN" altLang="zh-CN" sz="2400" dirty="0">
                <a:latin typeface="SimSun" charset="-122"/>
                <a:ea typeface="SimSun" charset="-122"/>
                <a:cs typeface="SimSun" charset="-122"/>
              </a:rPr>
              <a:t>被封為真福</a:t>
            </a:r>
            <a:r>
              <a:rPr lang="zh-CN" altLang="zh-CN" sz="2400" dirty="0" smtClean="0">
                <a:latin typeface="SimSun" charset="-122"/>
                <a:ea typeface="SimSun" charset="-122"/>
                <a:cs typeface="SimSun" charset="-122"/>
              </a:rPr>
              <a:t>。</a:t>
            </a:r>
            <a:endParaRPr lang="en-US" altLang="zh-CN" sz="2400" dirty="0" smtClean="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sz="2400" dirty="0" smtClean="0">
                <a:latin typeface="SimSun" charset="-122"/>
                <a:ea typeface="SimSun" charset="-122"/>
                <a:cs typeface="SimSun" charset="-122"/>
              </a:rPr>
              <a:t>積極</a:t>
            </a:r>
            <a:r>
              <a:rPr lang="zh-CN" altLang="en-US" sz="2400" dirty="0">
                <a:latin typeface="SimSun" charset="-122"/>
                <a:ea typeface="SimSun" charset="-122"/>
                <a:cs typeface="SimSun" charset="-122"/>
              </a:rPr>
              <a:t>參與國際</a:t>
            </a:r>
            <a:r>
              <a:rPr lang="zh-CN" altLang="en-US" sz="2400" dirty="0" smtClean="0">
                <a:latin typeface="SimSun" charset="-122"/>
                <a:ea typeface="SimSun" charset="-122"/>
                <a:cs typeface="SimSun" charset="-122"/>
              </a:rPr>
              <a:t>事務</a:t>
            </a:r>
            <a:endParaRPr lang="en-US" altLang="zh-CN" sz="2400" dirty="0" smtClean="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sz="2400" dirty="0" smtClean="0">
                <a:latin typeface="SimSun" charset="-122"/>
                <a:ea typeface="SimSun" charset="-122"/>
                <a:cs typeface="SimSun" charset="-122"/>
              </a:rPr>
              <a:t>推動</a:t>
            </a:r>
            <a:r>
              <a:rPr lang="zh-CN" altLang="en-US" sz="2400" dirty="0">
                <a:latin typeface="SimSun" charset="-122"/>
                <a:ea typeface="SimSun" charset="-122"/>
                <a:cs typeface="SimSun" charset="-122"/>
              </a:rPr>
              <a:t>基督信徒大公合一的</a:t>
            </a:r>
            <a:r>
              <a:rPr lang="zh-CN" altLang="en-US" sz="2400" dirty="0" smtClean="0">
                <a:latin typeface="SimSun" charset="-122"/>
                <a:ea typeface="SimSun" charset="-122"/>
                <a:cs typeface="SimSun" charset="-122"/>
              </a:rPr>
              <a:t>對話</a:t>
            </a:r>
            <a:r>
              <a:rPr lang="en-US" altLang="zh-CN" sz="2400" dirty="0" smtClean="0">
                <a:latin typeface="SimSun" charset="-122"/>
                <a:ea typeface="SimSun" charset="-122"/>
                <a:cs typeface="SimSun" charset="-122"/>
              </a:rPr>
              <a:t>:</a:t>
            </a:r>
            <a:r>
              <a:rPr lang="zh-CN" altLang="en-US" sz="2400" dirty="0" smtClean="0">
                <a:latin typeface="SimSun" charset="-122"/>
                <a:ea typeface="SimSun" charset="-122"/>
                <a:cs typeface="SimSun" charset="-122"/>
              </a:rPr>
              <a:t>開啟</a:t>
            </a:r>
            <a:r>
              <a:rPr lang="zh-CN" altLang="en-US" sz="2400" dirty="0">
                <a:latin typeface="SimSun" charset="-122"/>
                <a:ea typeface="SimSun" charset="-122"/>
                <a:cs typeface="SimSun" charset="-122"/>
              </a:rPr>
              <a:t>了羅馬教宗國際牧靈訪問旅行的先例</a:t>
            </a:r>
            <a:r>
              <a:rPr lang="zh-CN" altLang="en-US" sz="2400" dirty="0" smtClean="0">
                <a:latin typeface="SimSun" charset="-122"/>
                <a:ea typeface="SimSun" charset="-122"/>
                <a:cs typeface="SimSun" charset="-122"/>
              </a:rPr>
              <a:t>。</a:t>
            </a:r>
            <a:endParaRPr lang="en-US" altLang="zh-CN" sz="2400" dirty="0" smtClean="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sz="2400" dirty="0" smtClean="0">
                <a:latin typeface="SimSun" charset="-122"/>
                <a:ea typeface="SimSun" charset="-122"/>
                <a:cs typeface="SimSun" charset="-122"/>
              </a:rPr>
              <a:t>承若望</a:t>
            </a:r>
            <a:r>
              <a:rPr lang="zh-CN" altLang="en-US" sz="2400" dirty="0">
                <a:latin typeface="SimSun" charset="-122"/>
                <a:ea typeface="SimSun" charset="-122"/>
                <a:cs typeface="SimSun" charset="-122"/>
              </a:rPr>
              <a:t>二十三世的</a:t>
            </a:r>
            <a:r>
              <a:rPr lang="zh-CN" altLang="en-US" sz="2400" dirty="0" smtClean="0">
                <a:latin typeface="SimSun" charset="-122"/>
                <a:ea typeface="SimSun" charset="-122"/>
                <a:cs typeface="SimSun" charset="-122"/>
              </a:rPr>
              <a:t>遺志：領導</a:t>
            </a:r>
            <a:r>
              <a:rPr lang="zh-CN" altLang="en-US" sz="2400" dirty="0">
                <a:latin typeface="SimSun" charset="-122"/>
                <a:ea typeface="SimSun" charset="-122"/>
                <a:cs typeface="SimSun" charset="-122"/>
              </a:rPr>
              <a:t>天主教會繼續進行梵二大公會議並實踐大公會議的指示</a:t>
            </a:r>
            <a:r>
              <a:rPr lang="zh-CN" altLang="en-US" sz="2400" dirty="0" smtClean="0">
                <a:latin typeface="SimSun" charset="-122"/>
                <a:ea typeface="SimSun" charset="-122"/>
                <a:cs typeface="SimSun" charset="-122"/>
              </a:rPr>
              <a:t>。</a:t>
            </a:r>
            <a:endParaRPr lang="en-US" altLang="zh-CN" sz="2400" dirty="0" smtClean="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sz="2400" dirty="0" smtClean="0">
                <a:latin typeface="SimSun" charset="-122"/>
                <a:ea typeface="SimSun" charset="-122"/>
                <a:cs typeface="SimSun" charset="-122"/>
              </a:rPr>
              <a:t>到聖地和印度、</a:t>
            </a:r>
            <a:r>
              <a:rPr lang="zh-CN" altLang="en-US" sz="2400" dirty="0">
                <a:latin typeface="SimSun" charset="-122"/>
                <a:ea typeface="SimSun" charset="-122"/>
                <a:cs typeface="SimSun" charset="-122"/>
              </a:rPr>
              <a:t>是首位到聯合國發表談話的</a:t>
            </a:r>
            <a:r>
              <a:rPr lang="zh-CN" altLang="en-US" sz="2400" dirty="0" smtClean="0">
                <a:latin typeface="SimSun" charset="-122"/>
                <a:ea typeface="SimSun" charset="-122"/>
                <a:cs typeface="SimSun" charset="-122"/>
              </a:rPr>
              <a:t>教宗</a:t>
            </a:r>
            <a:endParaRPr lang="en-US" altLang="zh-CN" sz="2400" dirty="0" smtClean="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sz="2400" dirty="0"/>
              <a:t>做了貧窮民族的辯護人 </a:t>
            </a:r>
            <a:endParaRPr lang="en-US" altLang="zh-CN" sz="2400" dirty="0" smtClean="0">
              <a:latin typeface="SimSun" charset="-122"/>
              <a:ea typeface="SimSun" charset="-122"/>
              <a:cs typeface="SimSun" charset="-122"/>
            </a:endParaRPr>
          </a:p>
          <a:p>
            <a:pPr>
              <a:buClr>
                <a:schemeClr val="accent1">
                  <a:lumMod val="60000"/>
                  <a:lumOff val="40000"/>
                </a:schemeClr>
              </a:buClr>
              <a:buFont typeface="Wingdings" charset="2"/>
              <a:buChar char="n"/>
            </a:pPr>
            <a:endParaRPr lang="en-US" altLang="zh-CN" sz="2400" dirty="0" smtClean="0">
              <a:latin typeface="SimSun" charset="-122"/>
              <a:ea typeface="SimSun" charset="-122"/>
              <a:cs typeface="SimSun" charset="-122"/>
            </a:endParaRPr>
          </a:p>
          <a:p>
            <a:pPr>
              <a:buClr>
                <a:schemeClr val="accent1">
                  <a:lumMod val="60000"/>
                  <a:lumOff val="40000"/>
                </a:schemeClr>
              </a:buClr>
              <a:buFont typeface="Wingdings" charset="2"/>
              <a:buChar char="n"/>
            </a:pPr>
            <a:endParaRPr lang="zh-CN" altLang="zh-CN" sz="2400" dirty="0">
              <a:latin typeface="SimSun" charset="-122"/>
              <a:ea typeface="SimSun" charset="-122"/>
              <a:cs typeface="SimSun" charset="-122"/>
            </a:endParaRPr>
          </a:p>
          <a:p>
            <a:pPr>
              <a:buClr>
                <a:schemeClr val="accent1">
                  <a:lumMod val="60000"/>
                  <a:lumOff val="40000"/>
                </a:schemeClr>
              </a:buClr>
              <a:buFont typeface="Wingdings" charset="2"/>
              <a:buChar char="n"/>
            </a:pPr>
            <a:endParaRPr kumimoji="1" lang="zh-CN" altLang="en-US" sz="2400" dirty="0">
              <a:latin typeface="SimSun" charset="-122"/>
              <a:ea typeface="SimSun" charset="-122"/>
              <a:cs typeface="SimSun"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7127" y="0"/>
            <a:ext cx="3757638" cy="6858000"/>
          </a:xfrm>
          <a:prstGeom prst="rect">
            <a:avLst/>
          </a:prstGeom>
        </p:spPr>
      </p:pic>
      <p:sp>
        <p:nvSpPr>
          <p:cNvPr id="6" name="页脚占位符 5"/>
          <p:cNvSpPr>
            <a:spLocks noGrp="1"/>
          </p:cNvSpPr>
          <p:nvPr>
            <p:ph type="ftr" sz="quarter" idx="11"/>
          </p:nvPr>
        </p:nvSpPr>
        <p:spPr>
          <a:xfrm>
            <a:off x="157020" y="6492875"/>
            <a:ext cx="3814856" cy="365125"/>
          </a:xfrm>
        </p:spPr>
        <p:txBody>
          <a:bodyPr/>
          <a:lstStyle/>
          <a:p>
            <a:r>
              <a:rPr lang="zh-CN" altLang="en-US" b="0" i="0" dirty="0" smtClean="0"/>
              <a:t>資料來源：</a:t>
            </a:r>
            <a:r>
              <a:rPr lang="pl-PL" altLang="zh-CN" b="0" i="0" dirty="0" err="1">
                <a:hlinkClick r:id="rId4"/>
              </a:rPr>
              <a:t>https</a:t>
            </a:r>
            <a:r>
              <a:rPr lang="pl-PL" altLang="zh-CN" b="0" i="0" dirty="0">
                <a:hlinkClick r:id="rId4"/>
              </a:rPr>
              <a:t>://</a:t>
            </a:r>
            <a:r>
              <a:rPr lang="pl-PL" altLang="zh-CN" b="0" i="0" dirty="0" err="1">
                <a:hlinkClick r:id="rId4"/>
              </a:rPr>
              <a:t>zh.wikipedia.org</a:t>
            </a:r>
            <a:r>
              <a:rPr lang="pl-PL" altLang="zh-CN" b="0" i="0" dirty="0">
                <a:hlinkClick r:id="rId4"/>
              </a:rPr>
              <a:t>/</a:t>
            </a:r>
            <a:r>
              <a:rPr lang="pl-PL" altLang="zh-CN" b="0" i="0" dirty="0" err="1">
                <a:hlinkClick r:id="rId4"/>
              </a:rPr>
              <a:t>zh-hk</a:t>
            </a:r>
            <a:r>
              <a:rPr lang="pl-PL" altLang="zh-CN" b="0" i="0" dirty="0">
                <a:hlinkClick r:id="rId4"/>
              </a:rPr>
              <a:t>/</a:t>
            </a:r>
            <a:r>
              <a:rPr lang="zh-CN" altLang="pl-PL" b="0" i="0" dirty="0">
                <a:hlinkClick r:id="rId4"/>
              </a:rPr>
              <a:t>保祿六</a:t>
            </a:r>
            <a:r>
              <a:rPr lang="zh-CN" altLang="pl-PL" b="0" i="0" dirty="0" smtClean="0">
                <a:hlinkClick r:id="rId4"/>
              </a:rPr>
              <a:t>世</a:t>
            </a:r>
            <a:r>
              <a:rPr lang="zh-CN" altLang="en-US" b="0" i="0" dirty="0" smtClean="0"/>
              <a:t> </a:t>
            </a:r>
            <a:endParaRPr lang="en-US" b="0" i="0" dirty="0"/>
          </a:p>
        </p:txBody>
      </p:sp>
    </p:spTree>
    <p:extLst>
      <p:ext uri="{BB962C8B-B14F-4D97-AF65-F5344CB8AC3E}">
        <p14:creationId xmlns:p14="http://schemas.microsoft.com/office/powerpoint/2010/main" val="675184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1999" y="559678"/>
            <a:ext cx="4143829" cy="790151"/>
          </a:xfrm>
        </p:spPr>
        <p:txBody>
          <a:bodyPr/>
          <a:lstStyle/>
          <a:p>
            <a:pPr algn="l"/>
            <a:r>
              <a:rPr lang="zh-CN" altLang="en-US" i="0" smtClean="0"/>
              <a:t>小結</a:t>
            </a:r>
            <a:endParaRPr lang="zh-CN" altLang="en-US" i="0"/>
          </a:p>
        </p:txBody>
      </p:sp>
      <p:sp>
        <p:nvSpPr>
          <p:cNvPr id="3" name="内容占位符 2"/>
          <p:cNvSpPr>
            <a:spLocks noGrp="1"/>
          </p:cNvSpPr>
          <p:nvPr>
            <p:ph idx="1"/>
          </p:nvPr>
        </p:nvSpPr>
        <p:spPr>
          <a:xfrm>
            <a:off x="631369" y="1614095"/>
            <a:ext cx="10530115" cy="4728649"/>
          </a:xfrm>
        </p:spPr>
        <p:txBody>
          <a:bodyPr>
            <a:normAutofit/>
          </a:bodyPr>
          <a:lstStyle/>
          <a:p>
            <a:pPr>
              <a:lnSpc>
                <a:spcPct val="100000"/>
              </a:lnSpc>
              <a:buClr>
                <a:schemeClr val="accent1">
                  <a:lumMod val="40000"/>
                  <a:lumOff val="60000"/>
                </a:schemeClr>
              </a:buClr>
              <a:buFont typeface="Wingdings" charset="2"/>
              <a:buChar char="n"/>
            </a:pPr>
            <a:r>
              <a:rPr lang="zh-CN" altLang="en-US" sz="2800" dirty="0" smtClean="0"/>
              <a:t>民族</a:t>
            </a:r>
            <a:r>
              <a:rPr lang="zh-CN" altLang="en-US" sz="2800" dirty="0"/>
              <a:t>間經濟文化的差別太遠，便會引起壓力與不和，置和平於危機</a:t>
            </a:r>
          </a:p>
          <a:p>
            <a:pPr>
              <a:lnSpc>
                <a:spcPct val="100000"/>
              </a:lnSpc>
              <a:buClr>
                <a:schemeClr val="accent1">
                  <a:lumMod val="40000"/>
                  <a:lumOff val="60000"/>
                </a:schemeClr>
              </a:buClr>
              <a:buFont typeface="Wingdings" charset="2"/>
              <a:buChar char="n"/>
            </a:pPr>
            <a:r>
              <a:rPr lang="zh-CN" altLang="en-US" sz="2800" dirty="0"/>
              <a:t>避免隔離</a:t>
            </a:r>
          </a:p>
          <a:p>
            <a:pPr>
              <a:lnSpc>
                <a:spcPct val="100000"/>
              </a:lnSpc>
              <a:buClr>
                <a:schemeClr val="accent1">
                  <a:lumMod val="40000"/>
                  <a:lumOff val="60000"/>
                </a:schemeClr>
              </a:buClr>
              <a:buFont typeface="Wingdings" charset="2"/>
              <a:buChar char="n"/>
            </a:pPr>
            <a:r>
              <a:rPr lang="zh-CN" altLang="en-US" sz="2800" dirty="0"/>
              <a:t>有效的世界性權威</a:t>
            </a:r>
          </a:p>
          <a:p>
            <a:pPr>
              <a:lnSpc>
                <a:spcPct val="100000"/>
              </a:lnSpc>
              <a:buClr>
                <a:schemeClr val="accent1">
                  <a:lumMod val="40000"/>
                  <a:lumOff val="60000"/>
                </a:schemeClr>
              </a:buClr>
              <a:buFont typeface="Wingdings" charset="2"/>
              <a:buChar char="n"/>
            </a:pPr>
            <a:r>
              <a:rPr lang="zh-CN" altLang="en-US" sz="2800" dirty="0"/>
              <a:t>寄望於更好的世界</a:t>
            </a:r>
          </a:p>
          <a:p>
            <a:pPr>
              <a:lnSpc>
                <a:spcPct val="100000"/>
              </a:lnSpc>
              <a:buClr>
                <a:schemeClr val="accent1">
                  <a:lumMod val="40000"/>
                  <a:lumOff val="60000"/>
                </a:schemeClr>
              </a:buClr>
              <a:buFont typeface="Wingdings" charset="2"/>
              <a:buChar char="n"/>
            </a:pPr>
            <a:r>
              <a:rPr lang="zh-CN" altLang="en-US" sz="2800" dirty="0"/>
              <a:t>人類的休戚相關</a:t>
            </a:r>
          </a:p>
          <a:p>
            <a:pPr>
              <a:lnSpc>
                <a:spcPct val="100000"/>
              </a:lnSpc>
              <a:buClr>
                <a:schemeClr val="accent1">
                  <a:lumMod val="40000"/>
                  <a:lumOff val="60000"/>
                </a:schemeClr>
              </a:buClr>
              <a:buFont typeface="Wingdings" charset="2"/>
              <a:buChar char="n"/>
            </a:pPr>
            <a:endParaRPr lang="zh-CN" altLang="en-US" sz="2800" dirty="0"/>
          </a:p>
          <a:p>
            <a:pPr>
              <a:lnSpc>
                <a:spcPct val="100000"/>
              </a:lnSpc>
              <a:buClr>
                <a:schemeClr val="accent1">
                  <a:lumMod val="40000"/>
                  <a:lumOff val="60000"/>
                </a:schemeClr>
              </a:buClr>
              <a:buFont typeface="Wingdings" charset="2"/>
              <a:buChar char="n"/>
            </a:pPr>
            <a:r>
              <a:rPr lang="en-US" altLang="zh-CN" sz="2800" dirty="0"/>
              <a:t>「發展」</a:t>
            </a:r>
            <a:r>
              <a:rPr lang="zh-CN" altLang="en-US" sz="2800" dirty="0"/>
              <a:t>是和平的新名詞</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257" y="157739"/>
            <a:ext cx="4419600" cy="687231"/>
          </a:xfrm>
        </p:spPr>
        <p:txBody>
          <a:bodyPr>
            <a:noAutofit/>
          </a:bodyPr>
          <a:lstStyle/>
          <a:p>
            <a:pPr algn="l"/>
            <a:r>
              <a:rPr kumimoji="1" lang="zh-CN" altLang="en-US" sz="4800" i="0" dirty="0" smtClean="0"/>
              <a:t>反思</a:t>
            </a:r>
            <a:r>
              <a:rPr kumimoji="1" lang="zh-CN" altLang="en-US" sz="4800" i="0" dirty="0"/>
              <a:t/>
            </a:r>
            <a:br>
              <a:rPr kumimoji="1" lang="zh-CN" altLang="en-US" sz="4800" i="0" dirty="0"/>
            </a:br>
            <a:endParaRPr kumimoji="1" lang="zh-CN" altLang="en-US" sz="4800" i="0" dirty="0"/>
          </a:p>
        </p:txBody>
      </p:sp>
      <p:sp>
        <p:nvSpPr>
          <p:cNvPr id="3" name="内容占位符 2"/>
          <p:cNvSpPr>
            <a:spLocks noGrp="1"/>
          </p:cNvSpPr>
          <p:nvPr>
            <p:ph idx="1"/>
          </p:nvPr>
        </p:nvSpPr>
        <p:spPr>
          <a:xfrm>
            <a:off x="157257" y="1067868"/>
            <a:ext cx="11425143" cy="5129731"/>
          </a:xfrm>
        </p:spPr>
        <p:txBody>
          <a:bodyPr>
            <a:normAutofit fontScale="92500" lnSpcReduction="20000"/>
          </a:bodyPr>
          <a:lstStyle/>
          <a:p>
            <a:pPr>
              <a:buClr>
                <a:schemeClr val="accent1">
                  <a:lumMod val="60000"/>
                  <a:lumOff val="40000"/>
                </a:schemeClr>
              </a:buClr>
              <a:buFont typeface="Wingdings" charset="2"/>
              <a:buChar char="n"/>
            </a:pPr>
            <a:r>
              <a:rPr lang="zh-CN" altLang="en-US" dirty="0">
                <a:latin typeface="SimSun" charset="-122"/>
                <a:ea typeface="SimSun" charset="-122"/>
                <a:cs typeface="SimSun" charset="-122"/>
              </a:rPr>
              <a:t>對共同和諧發展的認知和</a:t>
            </a:r>
            <a:r>
              <a:rPr lang="zh-CN" altLang="en-US" dirty="0" smtClean="0">
                <a:latin typeface="SimSun" charset="-122"/>
                <a:ea typeface="SimSun" charset="-122"/>
                <a:cs typeface="SimSun" charset="-122"/>
              </a:rPr>
              <a:t>落實</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endParaRPr lang="zh-CN" altLang="en-US" dirty="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a:latin typeface="SimSun" charset="-122"/>
                <a:ea typeface="SimSun" charset="-122"/>
                <a:cs typeface="SimSun" charset="-122"/>
              </a:rPr>
              <a:t>國家間</a:t>
            </a:r>
            <a:r>
              <a:rPr lang="zh-CN" altLang="en-US" dirty="0" smtClean="0">
                <a:latin typeface="SimSun" charset="-122"/>
                <a:ea typeface="SimSun" charset="-122"/>
                <a:cs typeface="SimSun" charset="-122"/>
              </a:rPr>
              <a:t>的</a:t>
            </a:r>
            <a:r>
              <a:rPr lang="zh-CN" altLang="en-US" dirty="0">
                <a:latin typeface="SimSun" charset="-122"/>
                <a:ea typeface="SimSun" charset="-122"/>
                <a:cs typeface="SimSun" charset="-122"/>
              </a:rPr>
              <a:t>互幫互助中仍有強弱國家的不</a:t>
            </a:r>
            <a:r>
              <a:rPr lang="zh-CN" altLang="en-US" dirty="0" smtClean="0">
                <a:latin typeface="SimSun" charset="-122"/>
                <a:ea typeface="SimSun" charset="-122"/>
                <a:cs typeface="SimSun" charset="-122"/>
              </a:rPr>
              <a:t>平等，如</a:t>
            </a:r>
            <a:r>
              <a:rPr lang="zh-CN" altLang="en-US" dirty="0">
                <a:latin typeface="SimSun" charset="-122"/>
                <a:ea typeface="SimSun" charset="-122"/>
                <a:cs typeface="SimSun" charset="-122"/>
              </a:rPr>
              <a:t>貿易組織或</a:t>
            </a:r>
            <a:r>
              <a:rPr lang="zh-CN" altLang="en-US" dirty="0" smtClean="0">
                <a:latin typeface="SimSun" charset="-122"/>
                <a:ea typeface="SimSun" charset="-122"/>
                <a:cs typeface="SimSun" charset="-122"/>
              </a:rPr>
              <a:t>其他，</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latin typeface="SimSun" charset="-122"/>
                <a:ea typeface="SimSun" charset="-122"/>
                <a:cs typeface="SimSun" charset="-122"/>
              </a:rPr>
              <a:t>如 國際貨幣基金組織</a:t>
            </a:r>
            <a:r>
              <a:rPr lang="en-US" altLang="zh-CN" dirty="0" smtClean="0">
                <a:latin typeface="SimSun" charset="-122"/>
                <a:ea typeface="SimSun" charset="-122"/>
                <a:cs typeface="SimSun" charset="-122"/>
              </a:rPr>
              <a:t>IMF</a:t>
            </a:r>
            <a:r>
              <a:rPr lang="zh-CN" altLang="en-US" dirty="0" smtClean="0">
                <a:latin typeface="SimSun" charset="-122"/>
                <a:ea typeface="SimSun" charset="-122"/>
                <a:cs typeface="SimSun" charset="-122"/>
              </a:rPr>
              <a:t>，</a:t>
            </a:r>
            <a:r>
              <a:rPr lang="zh-CN" altLang="zh-CN" dirty="0">
                <a:latin typeface="SimSun" charset="-122"/>
                <a:ea typeface="SimSun" charset="-122"/>
                <a:cs typeface="SimSun" charset="-122"/>
              </a:rPr>
              <a:t>按照</a:t>
            </a:r>
            <a:r>
              <a:rPr lang="en-US" altLang="zh-CN" dirty="0">
                <a:latin typeface="SimSun" charset="-122"/>
                <a:ea typeface="SimSun" charset="-122"/>
                <a:cs typeface="SimSun" charset="-122"/>
              </a:rPr>
              <a:t>IMF</a:t>
            </a:r>
            <a:r>
              <a:rPr lang="zh-CN" altLang="zh-CN" dirty="0">
                <a:latin typeface="SimSun" charset="-122"/>
                <a:ea typeface="SimSun" charset="-122"/>
                <a:cs typeface="SimSun" charset="-122"/>
              </a:rPr>
              <a:t>的規則，一般事務需要</a:t>
            </a:r>
            <a:r>
              <a:rPr lang="en-US" altLang="zh-CN" dirty="0">
                <a:latin typeface="SimSun" charset="-122"/>
                <a:ea typeface="SimSun" charset="-122"/>
                <a:cs typeface="SimSun" charset="-122"/>
              </a:rPr>
              <a:t>70%</a:t>
            </a:r>
            <a:r>
              <a:rPr lang="zh-CN" altLang="zh-CN" dirty="0">
                <a:latin typeface="SimSun" charset="-122"/>
                <a:ea typeface="SimSun" charset="-122"/>
                <a:cs typeface="SimSun" charset="-122"/>
              </a:rPr>
              <a:t>投票權支持才能通過，而重大改革事項則需要</a:t>
            </a:r>
            <a:r>
              <a:rPr lang="en-US" altLang="zh-CN" dirty="0">
                <a:latin typeface="SimSun" charset="-122"/>
                <a:ea typeface="SimSun" charset="-122"/>
                <a:cs typeface="SimSun" charset="-122"/>
              </a:rPr>
              <a:t>85%</a:t>
            </a:r>
            <a:r>
              <a:rPr lang="zh-CN" altLang="zh-CN" dirty="0">
                <a:latin typeface="SimSun" charset="-122"/>
                <a:ea typeface="SimSun" charset="-122"/>
                <a:cs typeface="SimSun" charset="-122"/>
              </a:rPr>
              <a:t>以上的支持率才能通過，</a:t>
            </a:r>
            <a:r>
              <a:rPr lang="zh-CN" altLang="zh-CN" dirty="0">
                <a:solidFill>
                  <a:srgbClr val="0070C0"/>
                </a:solidFill>
                <a:latin typeface="SimSun" charset="-122"/>
                <a:ea typeface="SimSun" charset="-122"/>
                <a:cs typeface="SimSun" charset="-122"/>
              </a:rPr>
              <a:t>而美國在</a:t>
            </a:r>
            <a:r>
              <a:rPr lang="en-US" altLang="zh-CN" dirty="0">
                <a:solidFill>
                  <a:srgbClr val="0070C0"/>
                </a:solidFill>
                <a:latin typeface="SimSun" charset="-122"/>
                <a:ea typeface="SimSun" charset="-122"/>
                <a:cs typeface="SimSun" charset="-122"/>
              </a:rPr>
              <a:t>IMF</a:t>
            </a:r>
            <a:r>
              <a:rPr lang="zh-CN" altLang="zh-CN" dirty="0">
                <a:solidFill>
                  <a:srgbClr val="0070C0"/>
                </a:solidFill>
                <a:latin typeface="SimSun" charset="-122"/>
                <a:ea typeface="SimSun" charset="-122"/>
                <a:cs typeface="SimSun" charset="-122"/>
              </a:rPr>
              <a:t>中佔有超過</a:t>
            </a:r>
            <a:r>
              <a:rPr lang="en-US" altLang="zh-CN" dirty="0">
                <a:solidFill>
                  <a:srgbClr val="0070C0"/>
                </a:solidFill>
                <a:latin typeface="SimSun" charset="-122"/>
                <a:ea typeface="SimSun" charset="-122"/>
                <a:cs typeface="SimSun" charset="-122"/>
              </a:rPr>
              <a:t>15%</a:t>
            </a:r>
            <a:r>
              <a:rPr lang="zh-CN" altLang="zh-CN" dirty="0">
                <a:solidFill>
                  <a:srgbClr val="0070C0"/>
                </a:solidFill>
                <a:latin typeface="SimSun" charset="-122"/>
                <a:ea typeface="SimSun" charset="-122"/>
                <a:cs typeface="SimSun" charset="-122"/>
              </a:rPr>
              <a:t>的投票權，也就是說，美國在國際貨幣基金組織里具有一票否決權</a:t>
            </a:r>
            <a:r>
              <a:rPr lang="zh-CN" altLang="zh-CN" dirty="0">
                <a:latin typeface="SimSun" charset="-122"/>
                <a:ea typeface="SimSun" charset="-122"/>
                <a:cs typeface="SimSun" charset="-122"/>
              </a:rPr>
              <a:t>，任何重大金融改革如果得不到美國的首肯，都不可能獲得通過</a:t>
            </a:r>
            <a:r>
              <a:rPr lang="zh-CN" altLang="zh-CN" dirty="0" smtClean="0">
                <a:latin typeface="SimSun" charset="-122"/>
                <a:ea typeface="SimSun" charset="-122"/>
                <a:cs typeface="SimSun" charset="-122"/>
              </a:rPr>
              <a:t>。</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latin typeface="SimSun" charset="-122"/>
                <a:ea typeface="SimSun" charset="-122"/>
                <a:cs typeface="SimSun" charset="-122"/>
              </a:rPr>
              <a:t>國際間的關係：利益還是共同和諧發展？如：時下的中美貿易戰</a:t>
            </a:r>
            <a:endParaRPr lang="zh-CN" altLang="zh-CN" dirty="0">
              <a:latin typeface="SimSun" charset="-122"/>
              <a:ea typeface="SimSun" charset="-122"/>
              <a:cs typeface="SimSun" charset="-122"/>
            </a:endParaRPr>
          </a:p>
          <a:p>
            <a:pPr>
              <a:buClr>
                <a:schemeClr val="accent1">
                  <a:lumMod val="60000"/>
                  <a:lumOff val="40000"/>
                </a:schemeClr>
              </a:buClr>
              <a:buFont typeface="Wingdings" charset="2"/>
              <a:buChar char="n"/>
            </a:pPr>
            <a:endParaRPr lang="zh-CN" altLang="en-US" dirty="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a:latin typeface="SimSun" charset="-122"/>
                <a:ea typeface="SimSun" charset="-122"/>
                <a:cs typeface="SimSun" charset="-122"/>
              </a:rPr>
              <a:t>不均衡的</a:t>
            </a:r>
            <a:r>
              <a:rPr lang="zh-CN" altLang="en-US" dirty="0" smtClean="0">
                <a:latin typeface="SimSun" charset="-122"/>
                <a:ea typeface="SimSun" charset="-122"/>
                <a:cs typeface="SimSun" charset="-122"/>
              </a:rPr>
              <a:t>發展：貧富差距是不可避免的問題</a:t>
            </a:r>
            <a:endParaRPr lang="zh-CN" altLang="en-US" dirty="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a:latin typeface="SimSun" charset="-122"/>
                <a:ea typeface="SimSun" charset="-122"/>
                <a:cs typeface="SimSun" charset="-122"/>
              </a:rPr>
              <a:t>傳統與現</a:t>
            </a:r>
            <a:r>
              <a:rPr lang="zh-CN" altLang="en-US" dirty="0" smtClean="0">
                <a:latin typeface="SimSun" charset="-122"/>
                <a:ea typeface="SimSun" charset="-122"/>
                <a:cs typeface="SimSun" charset="-122"/>
              </a:rPr>
              <a:t>代本</a:t>
            </a:r>
            <a:r>
              <a:rPr lang="zh-CN" altLang="en-US" dirty="0">
                <a:latin typeface="SimSun" charset="-122"/>
                <a:ea typeface="SimSun" charset="-122"/>
                <a:cs typeface="SimSun" charset="-122"/>
              </a:rPr>
              <a:t>土與外來</a:t>
            </a:r>
            <a:r>
              <a:rPr lang="zh-CN" altLang="en-US" dirty="0" smtClean="0">
                <a:latin typeface="SimSun" charset="-122"/>
                <a:ea typeface="SimSun" charset="-122"/>
                <a:cs typeface="SimSun" charset="-122"/>
              </a:rPr>
              <a:t>文化</a:t>
            </a:r>
            <a:endParaRPr lang="zh-CN" altLang="en-US" dirty="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a:latin typeface="SimSun" charset="-122"/>
                <a:ea typeface="SimSun" charset="-122"/>
                <a:cs typeface="SimSun" charset="-122"/>
              </a:rPr>
              <a:t>「發展」的現狀與</a:t>
            </a:r>
            <a:r>
              <a:rPr lang="zh-CN" altLang="en-US" dirty="0" smtClean="0">
                <a:latin typeface="SimSun" charset="-122"/>
                <a:ea typeface="SimSun" charset="-122"/>
                <a:cs typeface="SimSun" charset="-122"/>
              </a:rPr>
              <a:t>問題：個人與社會之間的關係，個人人性的發展</a:t>
            </a:r>
            <a:endParaRPr lang="zh-CN" altLang="en-US" dirty="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a:latin typeface="SimSun" charset="-122"/>
                <a:ea typeface="SimSun" charset="-122"/>
                <a:cs typeface="SimSun" charset="-122"/>
              </a:rPr>
              <a:t>大地為眾人</a:t>
            </a:r>
            <a:r>
              <a:rPr lang="zh-CN" altLang="en-US" dirty="0" smtClean="0">
                <a:latin typeface="SimSun" charset="-122"/>
                <a:ea typeface="SimSun" charset="-122"/>
                <a:cs typeface="SimSun" charset="-122"/>
              </a:rPr>
              <a:t>使用：炒房，香港的房產</a:t>
            </a:r>
            <a:endParaRPr lang="zh-CN" altLang="en-US" dirty="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a:latin typeface="SimSun" charset="-122"/>
                <a:ea typeface="SimSun" charset="-122"/>
                <a:cs typeface="SimSun" charset="-122"/>
              </a:rPr>
              <a:t>为人服务</a:t>
            </a:r>
            <a:r>
              <a:rPr lang="zh-CN" altLang="en-US" dirty="0" smtClean="0">
                <a:latin typeface="SimSun" charset="-122"/>
                <a:ea typeface="SimSun" charset="-122"/>
                <a:cs typeface="SimSun" charset="-122"/>
              </a:rPr>
              <a:t>？還是仍然以经济利益為主？如：</a:t>
            </a:r>
            <a:r>
              <a:rPr lang="zh-CN" altLang="en-US" dirty="0"/>
              <a:t>國際平價時尚</a:t>
            </a:r>
            <a:r>
              <a:rPr lang="zh-CN" altLang="en-US" dirty="0" smtClean="0"/>
              <a:t>品牌背後的工人剝削</a:t>
            </a:r>
            <a:r>
              <a:rPr lang="en-US" altLang="zh-CN" dirty="0">
                <a:hlinkClick r:id="rId3"/>
              </a:rPr>
              <a:t>https://</a:t>
            </a:r>
            <a:r>
              <a:rPr lang="en-US" altLang="zh-CN" dirty="0" smtClean="0">
                <a:hlinkClick r:id="rId3"/>
              </a:rPr>
              <a:t>www.thenewslens.com/article/13611</a:t>
            </a:r>
            <a:r>
              <a:rPr lang="zh-CN" altLang="en-US" dirty="0" smtClean="0"/>
              <a:t> </a:t>
            </a:r>
            <a:endParaRPr lang="en-US" altLang="zh-CN" dirty="0" smtClean="0"/>
          </a:p>
          <a:p>
            <a:pPr>
              <a:buClr>
                <a:schemeClr val="accent1">
                  <a:lumMod val="60000"/>
                  <a:lumOff val="40000"/>
                </a:schemeClr>
              </a:buClr>
              <a:buFont typeface="Wingdings" charset="2"/>
              <a:buChar char="n"/>
            </a:pP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endParaRPr lang="zh-CN" altLang="zh-CN" dirty="0">
              <a:latin typeface="SimSun" charset="-122"/>
              <a:ea typeface="SimSun" charset="-122"/>
              <a:cs typeface="SimSun" charset="-122"/>
            </a:endParaRPr>
          </a:p>
          <a:p>
            <a:pPr>
              <a:buClr>
                <a:schemeClr val="accent1">
                  <a:lumMod val="60000"/>
                  <a:lumOff val="40000"/>
                </a:schemeClr>
              </a:buClr>
              <a:buFont typeface="Wingdings" charset="2"/>
              <a:buChar char="n"/>
            </a:pPr>
            <a:endParaRPr kumimoji="1" lang="zh-CN" altLang="en-US" dirty="0">
              <a:latin typeface="SimSun" charset="-122"/>
              <a:ea typeface="SimSun" charset="-122"/>
              <a:cs typeface="SimSun" charset="-122"/>
            </a:endParaRPr>
          </a:p>
        </p:txBody>
      </p:sp>
      <p:sp>
        <p:nvSpPr>
          <p:cNvPr id="6" name="页脚占位符 5"/>
          <p:cNvSpPr>
            <a:spLocks noGrp="1"/>
          </p:cNvSpPr>
          <p:nvPr>
            <p:ph type="ftr" sz="quarter" idx="11"/>
          </p:nvPr>
        </p:nvSpPr>
        <p:spPr>
          <a:xfrm>
            <a:off x="762001" y="6314440"/>
            <a:ext cx="5174342" cy="365125"/>
          </a:xfrm>
        </p:spPr>
        <p:txBody>
          <a:bodyPr/>
          <a:lstStyle/>
          <a:p>
            <a:pPr algn="l"/>
            <a:r>
              <a:rPr lang="zh-CN" altLang="en-US" b="0" i="0" dirty="0" smtClean="0"/>
              <a:t>資料來源：</a:t>
            </a:r>
            <a:r>
              <a:rPr lang="en-US" altLang="zh-CN" b="0" i="0" dirty="0"/>
              <a:t> </a:t>
            </a:r>
            <a:r>
              <a:rPr lang="en-US" altLang="zh-CN" b="0" i="0" dirty="0">
                <a:hlinkClick r:id="rId4"/>
              </a:rPr>
              <a:t>https://</a:t>
            </a:r>
            <a:r>
              <a:rPr lang="en-US" altLang="zh-CN" b="0" i="0" dirty="0" err="1">
                <a:hlinkClick r:id="rId4"/>
              </a:rPr>
              <a:t>zh.wikipedia.org</a:t>
            </a:r>
            <a:r>
              <a:rPr lang="en-US" altLang="zh-CN" b="0" i="0" dirty="0">
                <a:hlinkClick r:id="rId4"/>
              </a:rPr>
              <a:t>/wiki/</a:t>
            </a:r>
            <a:r>
              <a:rPr lang="zh-CN" altLang="en-US" b="0" i="0" dirty="0">
                <a:hlinkClick r:id="rId4"/>
              </a:rPr>
              <a:t>國際貨幣基金</a:t>
            </a:r>
            <a:r>
              <a:rPr lang="zh-CN" altLang="en-US" b="0" i="0" dirty="0" smtClean="0">
                <a:hlinkClick r:id="rId4"/>
              </a:rPr>
              <a:t>組織</a:t>
            </a:r>
            <a:r>
              <a:rPr lang="zh-CN" altLang="en-US" b="0" i="0" dirty="0" smtClean="0"/>
              <a:t> </a:t>
            </a:r>
            <a:endParaRPr lang="en-US" altLang="zh-CN" b="0" i="0" dirty="0" smtClean="0"/>
          </a:p>
          <a:p>
            <a:pPr algn="l"/>
            <a:r>
              <a:rPr lang="en-US" b="0" i="0" dirty="0">
                <a:hlinkClick r:id="rId3"/>
              </a:rPr>
              <a:t>https://</a:t>
            </a:r>
            <a:r>
              <a:rPr lang="en-US" b="0" i="0" dirty="0" smtClean="0">
                <a:hlinkClick r:id="rId3"/>
              </a:rPr>
              <a:t>www.thenewslens.com/article/13611</a:t>
            </a:r>
            <a:r>
              <a:rPr lang="zh-CN" altLang="en-US" b="0" i="0" dirty="0" smtClean="0"/>
              <a:t> </a:t>
            </a:r>
            <a:endParaRPr lang="en-US" b="0" i="0" dirty="0"/>
          </a:p>
        </p:txBody>
      </p:sp>
    </p:spTree>
    <p:extLst>
      <p:ext uri="{BB962C8B-B14F-4D97-AF65-F5344CB8AC3E}">
        <p14:creationId xmlns:p14="http://schemas.microsoft.com/office/powerpoint/2010/main" val="1513913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020" y="1464340"/>
            <a:ext cx="3742265" cy="1859873"/>
          </a:xfrm>
        </p:spPr>
        <p:txBody>
          <a:bodyPr>
            <a:noAutofit/>
          </a:bodyPr>
          <a:lstStyle/>
          <a:p>
            <a:pPr algn="l"/>
            <a:r>
              <a:rPr kumimoji="1" lang="zh-CN" altLang="en-US" sz="4800" i="0" dirty="0" smtClean="0"/>
              <a:t>在此之後的</a:t>
            </a:r>
            <a:r>
              <a:rPr kumimoji="1" lang="en-US" altLang="zh-CN" sz="4800" i="0" dirty="0" smtClean="0"/>
              <a:t/>
            </a:r>
            <a:br>
              <a:rPr kumimoji="1" lang="en-US" altLang="zh-CN" sz="4800" i="0" dirty="0" smtClean="0"/>
            </a:br>
            <a:r>
              <a:rPr kumimoji="1" lang="zh-CN" altLang="en-US" sz="4800" i="0" dirty="0" smtClean="0"/>
              <a:t>通諭：</a:t>
            </a:r>
            <a:r>
              <a:rPr kumimoji="1" lang="zh-CN" altLang="en-US" sz="4800" i="0" dirty="0"/>
              <a:t/>
            </a:r>
            <a:br>
              <a:rPr kumimoji="1" lang="zh-CN" altLang="en-US" sz="4800" i="0" dirty="0"/>
            </a:br>
            <a:endParaRPr kumimoji="1" lang="zh-CN" altLang="en-US" sz="4800" i="0" dirty="0"/>
          </a:p>
        </p:txBody>
      </p:sp>
      <p:sp>
        <p:nvSpPr>
          <p:cNvPr id="6" name="页脚占位符 5"/>
          <p:cNvSpPr>
            <a:spLocks noGrp="1"/>
          </p:cNvSpPr>
          <p:nvPr>
            <p:ph type="ftr" sz="quarter" idx="11"/>
          </p:nvPr>
        </p:nvSpPr>
        <p:spPr>
          <a:xfrm>
            <a:off x="105452" y="5963800"/>
            <a:ext cx="3641431" cy="543560"/>
          </a:xfrm>
        </p:spPr>
        <p:txBody>
          <a:bodyPr/>
          <a:lstStyle/>
          <a:p>
            <a:pPr algn="l"/>
            <a:r>
              <a:rPr lang="zh-CN" altLang="en-US" b="0" i="0" dirty="0" smtClean="0"/>
              <a:t>資料</a:t>
            </a:r>
            <a:r>
              <a:rPr lang="zh-CN" altLang="en-US" b="0" i="0" dirty="0"/>
              <a:t>來源</a:t>
            </a:r>
            <a:r>
              <a:rPr lang="zh-CN" altLang="en-US" b="0" i="0" dirty="0" smtClean="0"/>
              <a:t>：阮美賢 簡介</a:t>
            </a:r>
            <a:r>
              <a:rPr lang="zh-CN" altLang="en-US" b="0" i="0" dirty="0"/>
              <a:t>天主教社會訓導</a:t>
            </a:r>
            <a:r>
              <a:rPr lang="zh-CN" altLang="en-US" b="0" i="0" dirty="0" smtClean="0"/>
              <a:t>文獻 神思</a:t>
            </a:r>
            <a:r>
              <a:rPr lang="zh-CN" altLang="en-US" b="0" i="0" dirty="0"/>
              <a:t>　第四十八期　二零零一年二月　</a:t>
            </a:r>
            <a:r>
              <a:rPr lang="en-US" altLang="zh-CN" b="0" i="0" dirty="0"/>
              <a:t>9-23</a:t>
            </a:r>
            <a:r>
              <a:rPr lang="zh-CN" altLang="en-US" b="0" i="0" dirty="0" smtClean="0"/>
              <a:t>頁</a:t>
            </a:r>
            <a:endParaRPr lang="en-US" altLang="zh-CN" b="0" i="0" dirty="0" smtClean="0"/>
          </a:p>
          <a:p>
            <a:pPr algn="l"/>
            <a:r>
              <a:rPr lang="en-US" b="0" i="0" dirty="0">
                <a:hlinkClick r:id="rId3"/>
              </a:rPr>
              <a:t>http://</a:t>
            </a:r>
            <a:r>
              <a:rPr lang="en-US" b="0" i="0" dirty="0" smtClean="0">
                <a:hlinkClick r:id="rId3"/>
              </a:rPr>
              <a:t>archive.hsscol.org.hk/Archive/periodical/spirit/S048C-1.htm</a:t>
            </a:r>
            <a:r>
              <a:rPr lang="zh-CN" altLang="en-US" b="0" i="0" dirty="0" smtClean="0"/>
              <a:t> </a:t>
            </a:r>
            <a:endParaRPr lang="en-US" b="0" i="0" dirty="0"/>
          </a:p>
        </p:txBody>
      </p:sp>
      <p:pic>
        <p:nvPicPr>
          <p:cNvPr id="7" name="图片 6"/>
          <p:cNvPicPr>
            <a:picLocks/>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l="2034" r="1165" b="483"/>
          <a:stretch/>
        </p:blipFill>
        <p:spPr>
          <a:xfrm>
            <a:off x="3695315" y="-118533"/>
            <a:ext cx="8060267" cy="69765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727331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066" y="226211"/>
            <a:ext cx="10861963" cy="1217945"/>
          </a:xfrm>
        </p:spPr>
        <p:txBody>
          <a:bodyPr>
            <a:noAutofit/>
          </a:bodyPr>
          <a:lstStyle/>
          <a:p>
            <a:pPr algn="l"/>
            <a:r>
              <a:rPr kumimoji="1" lang="zh-CN" altLang="en-US" sz="4800" i="0" dirty="0" smtClean="0"/>
              <a:t>社會上對此通諭</a:t>
            </a:r>
            <a:r>
              <a:rPr kumimoji="1" lang="zh-CN" altLang="en-US" sz="4800" i="0" dirty="0"/>
              <a:t>的看法 </a:t>
            </a:r>
            <a:r>
              <a:rPr kumimoji="1" lang="zh-CN" altLang="en-US" sz="4800" i="0" dirty="0" smtClean="0"/>
              <a:t>：</a:t>
            </a:r>
            <a:r>
              <a:rPr kumimoji="1" lang="zh-CN" altLang="en-US" sz="4800" i="0" dirty="0"/>
              <a:t/>
            </a:r>
            <a:br>
              <a:rPr kumimoji="1" lang="zh-CN" altLang="en-US" sz="4800" i="0" dirty="0"/>
            </a:br>
            <a:endParaRPr kumimoji="1" lang="zh-CN" altLang="en-US" sz="4800" i="0" dirty="0"/>
          </a:p>
        </p:txBody>
      </p:sp>
      <p:sp>
        <p:nvSpPr>
          <p:cNvPr id="3" name="内容占位符 2"/>
          <p:cNvSpPr>
            <a:spLocks noGrp="1"/>
          </p:cNvSpPr>
          <p:nvPr>
            <p:ph idx="1"/>
          </p:nvPr>
        </p:nvSpPr>
        <p:spPr>
          <a:xfrm>
            <a:off x="186049" y="995567"/>
            <a:ext cx="11018980" cy="5158490"/>
          </a:xfrm>
        </p:spPr>
        <p:txBody>
          <a:bodyPr>
            <a:normAutofit fontScale="85000" lnSpcReduction="10000"/>
          </a:bodyPr>
          <a:lstStyle/>
          <a:p>
            <a:pPr>
              <a:buClr>
                <a:schemeClr val="accent1">
                  <a:lumMod val="60000"/>
                  <a:lumOff val="40000"/>
                </a:schemeClr>
              </a:buClr>
              <a:buFont typeface="Wingdings" charset="2"/>
              <a:buChar char="n"/>
            </a:pPr>
            <a:r>
              <a:rPr lang="zh-CN" altLang="en-US" dirty="0">
                <a:latin typeface="SimSun" charset="-122"/>
                <a:ea typeface="SimSun" charset="-122"/>
                <a:cs typeface="SimSun" charset="-122"/>
              </a:rPr>
              <a:t>二零一七年三月廿六日是有关人民发展的</a:t>
            </a:r>
            <a:r>
              <a:rPr lang="en-US" altLang="zh-CN" dirty="0">
                <a:latin typeface="SimSun" charset="-122"/>
                <a:ea typeface="SimSun" charset="-122"/>
                <a:cs typeface="SimSun" charset="-122"/>
              </a:rPr>
              <a:t>《</a:t>
            </a:r>
            <a:r>
              <a:rPr lang="zh-CN" altLang="en-US" dirty="0">
                <a:latin typeface="SimSun" charset="-122"/>
                <a:ea typeface="SimSun" charset="-122"/>
                <a:cs typeface="SimSun" charset="-122"/>
              </a:rPr>
              <a:t>民族发展</a:t>
            </a:r>
            <a:r>
              <a:rPr lang="en-US" altLang="zh-CN" dirty="0">
                <a:latin typeface="SimSun" charset="-122"/>
                <a:ea typeface="SimSun" charset="-122"/>
                <a:cs typeface="SimSun" charset="-122"/>
              </a:rPr>
              <a:t>》</a:t>
            </a:r>
            <a:r>
              <a:rPr lang="zh-CN" altLang="en-US" dirty="0">
                <a:latin typeface="SimSun" charset="-122"/>
                <a:ea typeface="SimSun" charset="-122"/>
                <a:cs typeface="SimSun" charset="-122"/>
              </a:rPr>
              <a:t>通谕颁布</a:t>
            </a:r>
            <a:r>
              <a:rPr lang="zh-CN" altLang="en-US" dirty="0">
                <a:solidFill>
                  <a:srgbClr val="0070C0"/>
                </a:solidFill>
                <a:latin typeface="SimSun" charset="-122"/>
                <a:ea typeface="SimSun" charset="-122"/>
                <a:cs typeface="SimSun" charset="-122"/>
              </a:rPr>
              <a:t>五十</a:t>
            </a:r>
            <a:r>
              <a:rPr lang="zh-CN" altLang="en-US" dirty="0" smtClean="0">
                <a:solidFill>
                  <a:srgbClr val="0070C0"/>
                </a:solidFill>
                <a:latin typeface="SimSun" charset="-122"/>
                <a:ea typeface="SimSun" charset="-122"/>
                <a:cs typeface="SimSun" charset="-122"/>
              </a:rPr>
              <a:t>周年</a:t>
            </a:r>
            <a:endParaRPr lang="en-US" altLang="zh-CN"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solidFill>
                  <a:srgbClr val="0070C0"/>
                </a:solidFill>
                <a:latin typeface="SimSun" charset="-122"/>
                <a:ea typeface="SimSun" charset="-122"/>
                <a:cs typeface="SimSun" charset="-122"/>
              </a:rPr>
              <a:t>二十</a:t>
            </a:r>
            <a:r>
              <a:rPr lang="zh-CN" altLang="en-US" dirty="0">
                <a:solidFill>
                  <a:srgbClr val="0070C0"/>
                </a:solidFill>
                <a:latin typeface="SimSun" charset="-122"/>
                <a:ea typeface="SimSun" charset="-122"/>
                <a:cs typeface="SimSun" charset="-122"/>
              </a:rPr>
              <a:t>世纪其中一份最重要的宗座通谕</a:t>
            </a:r>
            <a:r>
              <a:rPr lang="zh-CN" altLang="en-US" dirty="0" smtClean="0">
                <a:solidFill>
                  <a:srgbClr val="0070C0"/>
                </a:solidFill>
                <a:latin typeface="SimSun" charset="-122"/>
                <a:ea typeface="SimSun" charset="-122"/>
                <a:cs typeface="SimSun" charset="-122"/>
              </a:rPr>
              <a:t>。</a:t>
            </a:r>
            <a:endParaRPr lang="en-US" altLang="zh-CN"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a:latin typeface="SimSun" charset="-122"/>
                <a:ea typeface="SimSun" charset="-122"/>
                <a:cs typeface="SimSun" charset="-122"/>
              </a:rPr>
              <a:t>羅馬：</a:t>
            </a:r>
            <a:r>
              <a:rPr lang="zh-CN" altLang="en-US" dirty="0">
                <a:solidFill>
                  <a:srgbClr val="0070C0"/>
                </a:solidFill>
                <a:latin typeface="SimSun" charset="-122"/>
                <a:ea typeface="SimSun" charset="-122"/>
                <a:cs typeface="SimSun" charset="-122"/>
              </a:rPr>
              <a:t>聖座促進人類整體發展部的國際研討會：從民族發展通諭探討人類整體</a:t>
            </a:r>
            <a:r>
              <a:rPr lang="zh-CN" altLang="en-US" dirty="0" smtClean="0">
                <a:solidFill>
                  <a:srgbClr val="0070C0"/>
                </a:solidFill>
                <a:latin typeface="SimSun" charset="-122"/>
                <a:ea typeface="SimSun" charset="-122"/>
                <a:cs typeface="SimSun" charset="-122"/>
              </a:rPr>
              <a:t>發展</a:t>
            </a:r>
            <a:endParaRPr lang="en-US" altLang="zh-CN"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latin typeface="SimSun" charset="-122"/>
                <a:ea typeface="SimSun" charset="-122"/>
                <a:cs typeface="SimSun" charset="-122"/>
              </a:rPr>
              <a:t>對</a:t>
            </a:r>
            <a:r>
              <a:rPr lang="zh-CN" altLang="en-US" dirty="0">
                <a:latin typeface="SimSun" charset="-122"/>
                <a:ea typeface="SimSun" charset="-122"/>
                <a:cs typeface="SimSun" charset="-122"/>
              </a:rPr>
              <a:t>地方教會的</a:t>
            </a:r>
            <a:r>
              <a:rPr lang="zh-CN" altLang="en-US" dirty="0" smtClean="0">
                <a:latin typeface="SimSun" charset="-122"/>
                <a:ea typeface="SimSun" charset="-122"/>
                <a:cs typeface="SimSun" charset="-122"/>
              </a:rPr>
              <a:t>反思：關注</a:t>
            </a:r>
            <a:r>
              <a:rPr lang="zh-CN" altLang="en-US" dirty="0">
                <a:latin typeface="SimSun" charset="-122"/>
                <a:ea typeface="SimSun" charset="-122"/>
                <a:cs typeface="SimSun" charset="-122"/>
              </a:rPr>
              <a:t>教會如何履行僕人角色</a:t>
            </a:r>
            <a:r>
              <a:rPr lang="zh-CN" altLang="en-US" dirty="0" smtClean="0">
                <a:latin typeface="SimSun" charset="-122"/>
                <a:ea typeface="SimSun" charset="-122"/>
                <a:cs typeface="SimSun" charset="-122"/>
              </a:rPr>
              <a:t>，</a:t>
            </a:r>
            <a:r>
              <a:rPr lang="zh-CN" altLang="en-US" dirty="0">
                <a:latin typeface="SimSun" charset="-122"/>
                <a:ea typeface="SimSun" charset="-122"/>
                <a:cs typeface="SimSun" charset="-122"/>
              </a:rPr>
              <a:t>對移民、勞工、難民等</a:t>
            </a:r>
            <a:r>
              <a:rPr lang="zh-CN" altLang="en-US" dirty="0" smtClean="0">
                <a:latin typeface="SimSun" charset="-122"/>
                <a:ea typeface="SimSun" charset="-122"/>
                <a:cs typeface="SimSun" charset="-122"/>
              </a:rPr>
              <a:t>議題上，香港</a:t>
            </a:r>
            <a:r>
              <a:rPr lang="zh-CN" altLang="en-US" dirty="0">
                <a:latin typeface="SimSun" charset="-122"/>
                <a:ea typeface="SimSun" charset="-122"/>
                <a:cs typeface="SimSun" charset="-122"/>
              </a:rPr>
              <a:t>教會團體亦較重此幅度，相對少關注先知角色</a:t>
            </a:r>
            <a:r>
              <a:rPr lang="zh-CN" altLang="en-US" dirty="0" smtClean="0">
                <a:latin typeface="SimSun" charset="-122"/>
                <a:ea typeface="SimSun" charset="-122"/>
                <a:cs typeface="SimSun" charset="-122"/>
              </a:rPr>
              <a:t>。</a:t>
            </a:r>
            <a:endParaRPr lang="zh-CN" altLang="en-US" dirty="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latin typeface="SimSun" charset="-122"/>
                <a:ea typeface="SimSun" charset="-122"/>
                <a:cs typeface="SimSun" charset="-122"/>
              </a:rPr>
              <a:t>民族</a:t>
            </a:r>
            <a:r>
              <a:rPr lang="zh-CN" altLang="en-US" dirty="0">
                <a:latin typeface="SimSun" charset="-122"/>
                <a:ea typeface="SimSun" charset="-122"/>
                <a:cs typeface="SimSun" charset="-122"/>
              </a:rPr>
              <a:t>發展通諭論及人類發展、民族發展及人的權利、義務與環境，並談論信仰對友愛、經濟發展及公民社會的看法， 也探討人類大家庭的合作、民族發展與科技</a:t>
            </a:r>
            <a:r>
              <a:rPr lang="zh-CN" altLang="en-US" dirty="0" smtClean="0">
                <a:latin typeface="SimSun" charset="-122"/>
                <a:ea typeface="SimSun" charset="-122"/>
                <a:cs typeface="SimSun" charset="-122"/>
              </a:rPr>
              <a:t>。</a:t>
            </a:r>
            <a:endParaRPr lang="zh-CN" altLang="en-US" dirty="0">
              <a:latin typeface="SimSun" charset="-122"/>
              <a:ea typeface="SimSun" charset="-122"/>
              <a:cs typeface="SimSun" charset="-122"/>
            </a:endParaRPr>
          </a:p>
          <a:p>
            <a:pPr>
              <a:buClr>
                <a:schemeClr val="accent1">
                  <a:lumMod val="60000"/>
                  <a:lumOff val="40000"/>
                </a:schemeClr>
              </a:buClr>
              <a:buFont typeface="Wingdings" charset="2"/>
              <a:buChar char="n"/>
            </a:pPr>
            <a:endParaRPr lang="zh-CN" altLang="en-US" dirty="0">
              <a:latin typeface="SimSun" charset="-122"/>
              <a:ea typeface="SimSun" charset="-122"/>
              <a:cs typeface="SimSun" charset="-122"/>
            </a:endParaRPr>
          </a:p>
          <a:p>
            <a:pPr>
              <a:buClr>
                <a:schemeClr val="accent1">
                  <a:lumMod val="60000"/>
                  <a:lumOff val="40000"/>
                </a:schemeClr>
              </a:buClr>
              <a:buFont typeface="Wingdings" charset="2"/>
              <a:buChar char="n"/>
            </a:pPr>
            <a:r>
              <a:rPr lang="en-US" altLang="zh-CN" dirty="0" smtClean="0">
                <a:latin typeface="SimSun" charset="-122"/>
                <a:ea typeface="SimSun" charset="-122"/>
                <a:cs typeface="SimSun" charset="-122"/>
              </a:rPr>
              <a:t>《</a:t>
            </a:r>
            <a:r>
              <a:rPr lang="zh-CN" altLang="en-US" dirty="0">
                <a:latin typeface="SimSun" charset="-122"/>
                <a:ea typeface="SimSun" charset="-122"/>
                <a:cs typeface="SimSun" charset="-122"/>
              </a:rPr>
              <a:t>民族发展</a:t>
            </a:r>
            <a:r>
              <a:rPr lang="en-US" altLang="zh-CN" dirty="0">
                <a:latin typeface="SimSun" charset="-122"/>
                <a:ea typeface="SimSun" charset="-122"/>
                <a:cs typeface="SimSun" charset="-122"/>
              </a:rPr>
              <a:t>》</a:t>
            </a:r>
            <a:r>
              <a:rPr lang="zh-CN" altLang="en-US" dirty="0">
                <a:latin typeface="SimSun" charset="-122"/>
                <a:ea typeface="SimSun" charset="-122"/>
                <a:cs typeface="SimSun" charset="-122"/>
              </a:rPr>
              <a:t>通谕为教会参与减少与逐渐消灭世界上的贫穷及歧视带来了显著动力，</a:t>
            </a:r>
            <a:r>
              <a:rPr lang="zh-CN" altLang="en-US" dirty="0">
                <a:solidFill>
                  <a:srgbClr val="0070C0"/>
                </a:solidFill>
                <a:latin typeface="SimSun" charset="-122"/>
                <a:ea typeface="SimSun" charset="-122"/>
                <a:cs typeface="SimSun" charset="-122"/>
              </a:rPr>
              <a:t>其讯息仍然与今天息息相关，因它提出的普世正义</a:t>
            </a:r>
            <a:r>
              <a:rPr lang="zh-CN" altLang="en-US" dirty="0">
                <a:latin typeface="SimSun" charset="-122"/>
                <a:ea typeface="SimSun" charset="-122"/>
                <a:cs typeface="SimSun" charset="-122"/>
              </a:rPr>
              <a:t>愿景还远远未得到实现。	</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t>其中</a:t>
            </a:r>
            <a:r>
              <a:rPr lang="zh-CN" altLang="en-US" dirty="0"/>
              <a:t>一个影响最深远的</a:t>
            </a:r>
            <a:r>
              <a:rPr lang="zh-CN" altLang="en-US" dirty="0" smtClean="0"/>
              <a:t>效果：成立</a:t>
            </a:r>
            <a:r>
              <a:rPr lang="zh-CN" altLang="en-US" dirty="0"/>
              <a:t>了教会内不同的机构，以提升对世界发展议题的意识，和以筹款去援助和扭转在低度发展国家中，贫穷所带来的最坏影响</a:t>
            </a:r>
            <a:r>
              <a:rPr lang="zh-CN" altLang="en-US" dirty="0" smtClean="0"/>
              <a:t>。</a:t>
            </a:r>
            <a:endParaRPr lang="en-US" altLang="zh-CN" dirty="0"/>
          </a:p>
          <a:p>
            <a:pPr>
              <a:buClr>
                <a:schemeClr val="accent1">
                  <a:lumMod val="60000"/>
                  <a:lumOff val="40000"/>
                </a:schemeClr>
              </a:buClr>
              <a:buFont typeface="Wingdings" charset="2"/>
              <a:buChar char="n"/>
            </a:pPr>
            <a:r>
              <a:rPr lang="zh-CN" altLang="en-US" dirty="0"/>
              <a:t>天主教正義和平委員會與聖母聖衣堂社會訓導小</a:t>
            </a:r>
            <a:r>
              <a:rPr lang="zh-CN" altLang="en-US" dirty="0" smtClean="0"/>
              <a:t>組於二零一七年九月</a:t>
            </a:r>
            <a:r>
              <a:rPr lang="zh-CN" altLang="en-US" dirty="0"/>
              <a:t>二十九日假灣仔聖母聖衣堂，舉辦</a:t>
            </a:r>
            <a:r>
              <a:rPr lang="en-US" altLang="zh-CN" dirty="0">
                <a:solidFill>
                  <a:srgbClr val="0070C0"/>
                </a:solidFill>
              </a:rPr>
              <a:t>《</a:t>
            </a:r>
            <a:r>
              <a:rPr lang="zh-CN" altLang="en-US" dirty="0">
                <a:solidFill>
                  <a:srgbClr val="0070C0"/>
                </a:solidFill>
              </a:rPr>
              <a:t>民族發展</a:t>
            </a:r>
            <a:r>
              <a:rPr lang="en-US" altLang="zh-CN" dirty="0">
                <a:solidFill>
                  <a:srgbClr val="0070C0"/>
                </a:solidFill>
              </a:rPr>
              <a:t>》</a:t>
            </a:r>
            <a:r>
              <a:rPr lang="zh-CN" altLang="en-US" dirty="0">
                <a:solidFill>
                  <a:srgbClr val="0070C0"/>
                </a:solidFill>
              </a:rPr>
              <a:t>通諭頒布五十周年研討會</a:t>
            </a:r>
            <a:r>
              <a:rPr lang="zh-CN" altLang="en-US" dirty="0"/>
              <a:t>。講者探討社會培養手足情的條件，並強調社會視野當顧及人類整體發展</a:t>
            </a:r>
            <a:r>
              <a:rPr lang="zh-CN" altLang="en-US" dirty="0" smtClean="0"/>
              <a:t>。</a:t>
            </a:r>
            <a:endParaRPr lang="en-US" altLang="zh-CN" dirty="0" smtClean="0"/>
          </a:p>
          <a:p>
            <a:pPr>
              <a:buClr>
                <a:schemeClr val="accent1">
                  <a:lumMod val="60000"/>
                  <a:lumOff val="40000"/>
                </a:schemeClr>
              </a:buClr>
              <a:buFont typeface="Wingdings" charset="2"/>
              <a:buChar char="n"/>
            </a:pPr>
            <a:endParaRPr lang="zh-CN" altLang="zh-CN" dirty="0">
              <a:latin typeface="SimSun" charset="-122"/>
              <a:ea typeface="SimSun" charset="-122"/>
              <a:cs typeface="SimSun" charset="-122"/>
            </a:endParaRPr>
          </a:p>
          <a:p>
            <a:pPr>
              <a:buClr>
                <a:schemeClr val="accent1">
                  <a:lumMod val="60000"/>
                  <a:lumOff val="40000"/>
                </a:schemeClr>
              </a:buClr>
              <a:buFont typeface="Wingdings" charset="2"/>
              <a:buChar char="n"/>
            </a:pPr>
            <a:endParaRPr kumimoji="1" lang="zh-CN" altLang="en-US" dirty="0">
              <a:latin typeface="SimSun" charset="-122"/>
              <a:ea typeface="SimSun" charset="-122"/>
              <a:cs typeface="SimSun" charset="-122"/>
            </a:endParaRPr>
          </a:p>
        </p:txBody>
      </p:sp>
      <p:sp>
        <p:nvSpPr>
          <p:cNvPr id="6" name="页脚占位符 5"/>
          <p:cNvSpPr>
            <a:spLocks noGrp="1"/>
          </p:cNvSpPr>
          <p:nvPr>
            <p:ph type="ftr" sz="quarter" idx="11"/>
          </p:nvPr>
        </p:nvSpPr>
        <p:spPr>
          <a:xfrm>
            <a:off x="343066" y="6255657"/>
            <a:ext cx="9833428" cy="365125"/>
          </a:xfrm>
        </p:spPr>
        <p:txBody>
          <a:bodyPr/>
          <a:lstStyle/>
          <a:p>
            <a:pPr algn="l"/>
            <a:r>
              <a:rPr lang="zh-CN" altLang="en-US" b="0" i="0" dirty="0" smtClean="0"/>
              <a:t>資料</a:t>
            </a:r>
            <a:r>
              <a:rPr lang="zh-CN" altLang="en-US" b="0" i="0" dirty="0"/>
              <a:t>來源：民族發展通諭五十</a:t>
            </a:r>
            <a:r>
              <a:rPr lang="zh-CN" altLang="en-US" b="0" i="0" dirty="0" smtClean="0"/>
              <a:t>周年正委</a:t>
            </a:r>
            <a:r>
              <a:rPr lang="zh-CN" altLang="en-US" b="0" i="0" dirty="0"/>
              <a:t>成員參加羅馬</a:t>
            </a:r>
            <a:r>
              <a:rPr lang="zh-CN" altLang="en-US" b="0" i="0" dirty="0" smtClean="0"/>
              <a:t>會議 </a:t>
            </a:r>
            <a:r>
              <a:rPr lang="en-US" altLang="zh-CN" b="0" i="0" dirty="0">
                <a:hlinkClick r:id="rId3"/>
              </a:rPr>
              <a:t>http://</a:t>
            </a:r>
            <a:r>
              <a:rPr lang="en-US" altLang="zh-CN" b="0" i="0" dirty="0" smtClean="0">
                <a:hlinkClick r:id="rId3"/>
              </a:rPr>
              <a:t>kkp.org.hk/node/14491</a:t>
            </a:r>
            <a:r>
              <a:rPr lang="zh-CN" altLang="en-US" b="0" i="0" dirty="0" smtClean="0"/>
              <a:t> </a:t>
            </a:r>
            <a:endParaRPr lang="en-US" altLang="zh-CN" b="0" i="0" dirty="0" smtClean="0"/>
          </a:p>
          <a:p>
            <a:pPr algn="l"/>
            <a:r>
              <a:rPr lang="zh-CN" altLang="en-US" b="0" i="0" dirty="0" smtClean="0"/>
              <a:t>保禄</a:t>
            </a:r>
            <a:r>
              <a:rPr lang="zh-CN" altLang="en-US" b="0" i="0" dirty="0"/>
              <a:t>六世颁布</a:t>
            </a:r>
            <a:r>
              <a:rPr lang="en-US" altLang="zh-CN" b="0" i="0" dirty="0"/>
              <a:t>《</a:t>
            </a:r>
            <a:r>
              <a:rPr lang="zh-CN" altLang="en-US" b="0" i="0" dirty="0"/>
              <a:t>民族发展</a:t>
            </a:r>
            <a:r>
              <a:rPr lang="en-US" altLang="zh-CN" b="0" i="0" dirty="0"/>
              <a:t>》</a:t>
            </a:r>
            <a:r>
              <a:rPr lang="zh-CN" altLang="en-US" b="0" i="0" dirty="0"/>
              <a:t>五十年后的</a:t>
            </a:r>
            <a:r>
              <a:rPr lang="zh-CN" altLang="en-US" b="0" i="0" dirty="0" smtClean="0"/>
              <a:t>光境 </a:t>
            </a:r>
            <a:r>
              <a:rPr lang="en-US" altLang="zh-CN" b="0" i="0" dirty="0" smtClean="0">
                <a:hlinkClick r:id="rId4"/>
              </a:rPr>
              <a:t>http</a:t>
            </a:r>
            <a:r>
              <a:rPr lang="en-US" altLang="zh-CN" b="0" i="0" dirty="0">
                <a:hlinkClick r:id="rId4"/>
              </a:rPr>
              <a:t>://</a:t>
            </a:r>
            <a:r>
              <a:rPr lang="en-US" altLang="zh-CN" b="0" i="0" dirty="0" smtClean="0">
                <a:hlinkClick r:id="rId4"/>
              </a:rPr>
              <a:t>www.chinacatholic.net/article/doctrina/other/2017-03-21/56936.html</a:t>
            </a:r>
            <a:r>
              <a:rPr lang="zh-CN" altLang="en-US" b="0" i="0" dirty="0" smtClean="0"/>
              <a:t> </a:t>
            </a:r>
            <a:endParaRPr lang="en-US" altLang="zh-CN" b="0" i="0" dirty="0" smtClean="0"/>
          </a:p>
          <a:p>
            <a:pPr algn="l"/>
            <a:r>
              <a:rPr lang="zh-CN" altLang="en-US" b="0" i="0" dirty="0">
                <a:hlinkClick r:id="rId5"/>
              </a:rPr>
              <a:t>民族發展通諭</a:t>
            </a:r>
            <a:r>
              <a:rPr lang="en-US" altLang="zh-CN" b="0" i="0" dirty="0">
                <a:hlinkClick r:id="rId5"/>
              </a:rPr>
              <a:t>50</a:t>
            </a:r>
            <a:r>
              <a:rPr lang="zh-CN" altLang="en-US" b="0" i="0" dirty="0">
                <a:hlinkClick r:id="rId5"/>
              </a:rPr>
              <a:t>周年正委活動談當前</a:t>
            </a:r>
            <a:r>
              <a:rPr lang="zh-CN" altLang="en-US" b="0" i="0" dirty="0" smtClean="0">
                <a:hlinkClick r:id="rId5"/>
              </a:rPr>
              <a:t>發展 </a:t>
            </a:r>
            <a:r>
              <a:rPr lang="en-US" b="0" i="0" dirty="0" smtClean="0">
                <a:hlinkClick r:id="rId5"/>
              </a:rPr>
              <a:t>http</a:t>
            </a:r>
            <a:r>
              <a:rPr lang="en-US" b="0" i="0" dirty="0">
                <a:hlinkClick r:id="rId5"/>
              </a:rPr>
              <a:t>://</a:t>
            </a:r>
            <a:r>
              <a:rPr lang="en-US" b="0" i="0" dirty="0" smtClean="0">
                <a:hlinkClick r:id="rId5"/>
              </a:rPr>
              <a:t>kkp.org.hk/node/15499</a:t>
            </a:r>
            <a:r>
              <a:rPr lang="zh-CN" altLang="en-US" b="0" i="0" dirty="0" smtClean="0"/>
              <a:t> </a:t>
            </a:r>
            <a:endParaRPr lang="en-US" b="0" i="0" dirty="0"/>
          </a:p>
        </p:txBody>
      </p:sp>
    </p:spTree>
    <p:extLst>
      <p:ext uri="{BB962C8B-B14F-4D97-AF65-F5344CB8AC3E}">
        <p14:creationId xmlns:p14="http://schemas.microsoft.com/office/powerpoint/2010/main" val="28505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1055" y="246057"/>
            <a:ext cx="4419600" cy="687231"/>
          </a:xfrm>
        </p:spPr>
        <p:txBody>
          <a:bodyPr>
            <a:noAutofit/>
          </a:bodyPr>
          <a:lstStyle/>
          <a:p>
            <a:pPr algn="l"/>
            <a:r>
              <a:rPr kumimoji="1" lang="zh-CN" altLang="en-US" sz="4800" i="0" dirty="0"/>
              <a:t>教宗保祿六世</a:t>
            </a:r>
            <a:br>
              <a:rPr kumimoji="1" lang="zh-CN" altLang="en-US" sz="4800" i="0" dirty="0"/>
            </a:br>
            <a:endParaRPr kumimoji="1" lang="zh-CN" altLang="en-US" sz="4800" i="0" dirty="0"/>
          </a:p>
        </p:txBody>
      </p:sp>
      <p:sp>
        <p:nvSpPr>
          <p:cNvPr id="3" name="内容占位符 2"/>
          <p:cNvSpPr>
            <a:spLocks noGrp="1"/>
          </p:cNvSpPr>
          <p:nvPr>
            <p:ph idx="1"/>
          </p:nvPr>
        </p:nvSpPr>
        <p:spPr>
          <a:xfrm>
            <a:off x="157019" y="1092903"/>
            <a:ext cx="7800107" cy="5240357"/>
          </a:xfrm>
        </p:spPr>
        <p:txBody>
          <a:bodyPr>
            <a:normAutofit/>
          </a:bodyPr>
          <a:lstStyle/>
          <a:p>
            <a:pPr>
              <a:buClr>
                <a:schemeClr val="accent1">
                  <a:lumMod val="60000"/>
                  <a:lumOff val="40000"/>
                </a:schemeClr>
              </a:buClr>
              <a:buFont typeface="Wingdings" charset="2"/>
              <a:buChar char="n"/>
            </a:pPr>
            <a:r>
              <a:rPr lang="zh-CN" altLang="en-US" sz="1800" dirty="0" smtClean="0">
                <a:latin typeface="SimSun" charset="-122"/>
                <a:ea typeface="SimSun" charset="-122"/>
                <a:cs typeface="SimSun" charset="-122"/>
              </a:rPr>
              <a:t>「耶穌</a:t>
            </a:r>
            <a:r>
              <a:rPr lang="zh-CN" altLang="en-US" sz="1800" dirty="0">
                <a:latin typeface="SimSun" charset="-122"/>
                <a:ea typeface="SimSun" charset="-122"/>
                <a:cs typeface="SimSun" charset="-122"/>
              </a:rPr>
              <a:t>的</a:t>
            </a:r>
            <a:r>
              <a:rPr lang="zh-CN" altLang="en-US" sz="1800" dirty="0" smtClean="0">
                <a:latin typeface="SimSun" charset="-122"/>
                <a:ea typeface="SimSun" charset="-122"/>
                <a:cs typeface="SimSun" charset="-122"/>
              </a:rPr>
              <a:t>教會」（</a:t>
            </a:r>
            <a:r>
              <a:rPr lang="en-US" altLang="zh-CN" sz="1800" dirty="0" err="1">
                <a:latin typeface="SimSun" charset="-122"/>
                <a:ea typeface="SimSun" charset="-122"/>
                <a:cs typeface="SimSun" charset="-122"/>
              </a:rPr>
              <a:t>Ecclesiam</a:t>
            </a:r>
            <a:r>
              <a:rPr lang="en-US" altLang="zh-CN" sz="1800" dirty="0">
                <a:latin typeface="SimSun" charset="-122"/>
                <a:ea typeface="SimSun" charset="-122"/>
                <a:cs typeface="SimSun" charset="-122"/>
              </a:rPr>
              <a:t> </a:t>
            </a:r>
            <a:r>
              <a:rPr lang="en-US" altLang="zh-CN" sz="1800" dirty="0" err="1">
                <a:latin typeface="SimSun" charset="-122"/>
                <a:ea typeface="SimSun" charset="-122"/>
                <a:cs typeface="SimSun" charset="-122"/>
              </a:rPr>
              <a:t>Suam</a:t>
            </a:r>
            <a:r>
              <a:rPr lang="zh-CN" altLang="en-US" sz="1800" dirty="0">
                <a:latin typeface="SimSun" charset="-122"/>
                <a:ea typeface="SimSun" charset="-122"/>
                <a:cs typeface="SimSun" charset="-122"/>
              </a:rPr>
              <a:t>）</a:t>
            </a:r>
            <a:r>
              <a:rPr lang="zh-CN" altLang="en-US" sz="1800" dirty="0" smtClean="0">
                <a:latin typeface="SimSun" charset="-122"/>
                <a:ea typeface="SimSun" charset="-122"/>
                <a:cs typeface="SimSun" charset="-122"/>
              </a:rPr>
              <a:t>通諭：天主</a:t>
            </a:r>
            <a:r>
              <a:rPr lang="zh-CN" altLang="en-US" sz="1800" dirty="0">
                <a:latin typeface="SimSun" charset="-122"/>
                <a:ea typeface="SimSun" charset="-122"/>
                <a:cs typeface="SimSun" charset="-122"/>
              </a:rPr>
              <a:t>教會得以與世人對話</a:t>
            </a:r>
            <a:r>
              <a:rPr lang="zh-CN" altLang="en-US" dirty="0" smtClean="0">
                <a:latin typeface="SimSun" charset="-122"/>
                <a:ea typeface="SimSun" charset="-122"/>
                <a:cs typeface="SimSun" charset="-122"/>
              </a:rPr>
              <a:t>，</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solidFill>
                  <a:srgbClr val="00B0F0"/>
                </a:solidFill>
                <a:latin typeface="SimSun" charset="-122"/>
                <a:ea typeface="SimSun" charset="-122"/>
                <a:cs typeface="SimSun" charset="-122"/>
              </a:rPr>
              <a:t>「民族發展」（</a:t>
            </a:r>
            <a:r>
              <a:rPr lang="en-US" altLang="zh-CN" dirty="0" err="1">
                <a:solidFill>
                  <a:srgbClr val="00B0F0"/>
                </a:solidFill>
                <a:latin typeface="SimSun" charset="-122"/>
                <a:ea typeface="SimSun" charset="-122"/>
                <a:cs typeface="SimSun" charset="-122"/>
              </a:rPr>
              <a:t>Populorum</a:t>
            </a:r>
            <a:r>
              <a:rPr lang="en-US" altLang="zh-CN" dirty="0">
                <a:solidFill>
                  <a:srgbClr val="00B0F0"/>
                </a:solidFill>
                <a:latin typeface="SimSun" charset="-122"/>
                <a:ea typeface="SimSun" charset="-122"/>
                <a:cs typeface="SimSun" charset="-122"/>
              </a:rPr>
              <a:t> </a:t>
            </a:r>
            <a:r>
              <a:rPr lang="en-US" altLang="zh-CN" dirty="0" err="1">
                <a:solidFill>
                  <a:srgbClr val="00B0F0"/>
                </a:solidFill>
                <a:latin typeface="SimSun" charset="-122"/>
                <a:ea typeface="SimSun" charset="-122"/>
                <a:cs typeface="SimSun" charset="-122"/>
              </a:rPr>
              <a:t>progressio</a:t>
            </a:r>
            <a:r>
              <a:rPr lang="zh-CN" altLang="en-US" dirty="0">
                <a:solidFill>
                  <a:srgbClr val="00B0F0"/>
                </a:solidFill>
                <a:latin typeface="SimSun" charset="-122"/>
                <a:ea typeface="SimSun" charset="-122"/>
                <a:cs typeface="SimSun" charset="-122"/>
              </a:rPr>
              <a:t>）</a:t>
            </a:r>
            <a:r>
              <a:rPr lang="zh-CN" altLang="en-US" dirty="0" smtClean="0">
                <a:solidFill>
                  <a:srgbClr val="00B0F0"/>
                </a:solidFill>
                <a:latin typeface="SimSun" charset="-122"/>
                <a:ea typeface="SimSun" charset="-122"/>
                <a:cs typeface="SimSun" charset="-122"/>
              </a:rPr>
              <a:t>通諭：</a:t>
            </a:r>
            <a:endParaRPr lang="en-US" altLang="zh-CN" dirty="0" smtClean="0">
              <a:solidFill>
                <a:srgbClr val="00B0F0"/>
              </a:solidFill>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solidFill>
                  <a:srgbClr val="00B0F0"/>
                </a:solidFill>
                <a:latin typeface="SimSun" charset="-122"/>
                <a:ea typeface="SimSun" charset="-122"/>
                <a:cs typeface="SimSun" charset="-122"/>
              </a:rPr>
              <a:t>探討</a:t>
            </a:r>
            <a:r>
              <a:rPr lang="zh-CN" altLang="en-US" dirty="0">
                <a:solidFill>
                  <a:srgbClr val="00B0F0"/>
                </a:solidFill>
                <a:latin typeface="SimSun" charset="-122"/>
                <a:ea typeface="SimSun" charset="-122"/>
                <a:cs typeface="SimSun" charset="-122"/>
              </a:rPr>
              <a:t>了世界上經濟社會全球化的重大問題</a:t>
            </a:r>
            <a:r>
              <a:rPr lang="zh-CN" altLang="en-US" dirty="0" smtClean="0">
                <a:solidFill>
                  <a:srgbClr val="00B0F0"/>
                </a:solidFill>
                <a:latin typeface="SimSun" charset="-122"/>
                <a:ea typeface="SimSun" charset="-122"/>
                <a:cs typeface="SimSun" charset="-122"/>
              </a:rPr>
              <a:t>。</a:t>
            </a:r>
            <a:endParaRPr lang="zh-CN" altLang="en-US" dirty="0">
              <a:solidFill>
                <a:srgbClr val="00B0F0"/>
              </a:solidFill>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latin typeface="SimSun" charset="-122"/>
                <a:ea typeface="SimSun" charset="-122"/>
                <a:cs typeface="SimSun" charset="-122"/>
              </a:rPr>
              <a:t>在</a:t>
            </a:r>
            <a:r>
              <a:rPr lang="en-US" altLang="zh-CN" dirty="0">
                <a:latin typeface="SimSun" charset="-122"/>
                <a:ea typeface="SimSun" charset="-122"/>
                <a:cs typeface="SimSun" charset="-122"/>
              </a:rPr>
              <a:t>1970</a:t>
            </a:r>
            <a:r>
              <a:rPr lang="zh-CN" altLang="en-US" dirty="0">
                <a:latin typeface="SimSun" charset="-122"/>
                <a:ea typeface="SimSun" charset="-122"/>
                <a:cs typeface="SimSun" charset="-122"/>
              </a:rPr>
              <a:t>年</a:t>
            </a:r>
            <a:r>
              <a:rPr lang="en-US" altLang="zh-CN" dirty="0">
                <a:latin typeface="SimSun" charset="-122"/>
                <a:ea typeface="SimSun" charset="-122"/>
                <a:cs typeface="SimSun" charset="-122"/>
              </a:rPr>
              <a:t>12</a:t>
            </a:r>
            <a:r>
              <a:rPr lang="zh-CN" altLang="en-US" dirty="0">
                <a:latin typeface="SimSun" charset="-122"/>
                <a:ea typeface="SimSun" charset="-122"/>
                <a:cs typeface="SimSun" charset="-122"/>
              </a:rPr>
              <a:t>月</a:t>
            </a:r>
            <a:r>
              <a:rPr lang="en-US" altLang="zh-CN" dirty="0">
                <a:latin typeface="SimSun" charset="-122"/>
                <a:ea typeface="SimSun" charset="-122"/>
                <a:cs typeface="SimSun" charset="-122"/>
              </a:rPr>
              <a:t>4</a:t>
            </a:r>
            <a:r>
              <a:rPr lang="zh-CN" altLang="en-US" dirty="0">
                <a:latin typeface="SimSun" charset="-122"/>
                <a:ea typeface="SimSun" charset="-122"/>
                <a:cs typeface="SimSun" charset="-122"/>
              </a:rPr>
              <a:t>日短暫訪問香港，並立即在政府大球場主持</a:t>
            </a:r>
            <a:r>
              <a:rPr lang="zh-CN" altLang="en-US" dirty="0" smtClean="0">
                <a:latin typeface="SimSun" charset="-122"/>
                <a:ea typeface="SimSun" charset="-122"/>
                <a:cs typeface="SimSun" charset="-122"/>
              </a:rPr>
              <a:t>彌撒</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latin typeface="SimSun" charset="-122"/>
                <a:ea typeface="SimSun" charset="-122"/>
                <a:cs typeface="SimSun" charset="-122"/>
              </a:rPr>
              <a:t>迄今</a:t>
            </a:r>
            <a:r>
              <a:rPr lang="zh-CN" altLang="en-US" dirty="0">
                <a:latin typeface="SimSun" charset="-122"/>
                <a:ea typeface="SimSun" charset="-122"/>
                <a:cs typeface="SimSun" charset="-122"/>
              </a:rPr>
              <a:t>為止唯一一位訪問過香港的</a:t>
            </a:r>
            <a:r>
              <a:rPr lang="zh-CN" altLang="en-US" dirty="0" smtClean="0">
                <a:latin typeface="SimSun" charset="-122"/>
                <a:ea typeface="SimSun" charset="-122"/>
                <a:cs typeface="SimSun" charset="-122"/>
              </a:rPr>
              <a:t>教宗</a:t>
            </a:r>
            <a:endParaRPr lang="zh-CN" altLang="en-US" dirty="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latin typeface="SimSun" charset="-122"/>
                <a:ea typeface="SimSun" charset="-122"/>
                <a:cs typeface="SimSun" charset="-122"/>
              </a:rPr>
              <a:t>任內</a:t>
            </a:r>
            <a:r>
              <a:rPr lang="zh-CN" altLang="en-US" dirty="0">
                <a:latin typeface="SimSun" charset="-122"/>
                <a:ea typeface="SimSun" charset="-122"/>
                <a:cs typeface="SimSun" charset="-122"/>
              </a:rPr>
              <a:t>結束了第二次梵蒂岡大公會</a:t>
            </a:r>
            <a:r>
              <a:rPr lang="zh-CN" altLang="en-US" dirty="0" smtClean="0">
                <a:latin typeface="SimSun" charset="-122"/>
                <a:ea typeface="SimSun" charset="-122"/>
                <a:cs typeface="SimSun" charset="-122"/>
              </a:rPr>
              <a:t>議</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endParaRPr lang="en-US" altLang="zh-CN" dirty="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a:solidFill>
                  <a:schemeClr val="tx2">
                    <a:lumMod val="75000"/>
                    <a:lumOff val="25000"/>
                  </a:schemeClr>
                </a:solidFill>
                <a:latin typeface="SimSun" charset="-122"/>
                <a:ea typeface="SimSun" charset="-122"/>
                <a:cs typeface="SimSun" charset="-122"/>
              </a:rPr>
              <a:t>名言</a:t>
            </a:r>
          </a:p>
          <a:p>
            <a:pPr>
              <a:buClr>
                <a:schemeClr val="accent1">
                  <a:lumMod val="60000"/>
                  <a:lumOff val="40000"/>
                </a:schemeClr>
              </a:buClr>
              <a:buFont typeface="Wingdings" charset="2"/>
              <a:buChar char="n"/>
            </a:pPr>
            <a:r>
              <a:rPr lang="zh-CN" altLang="en-US" dirty="0" smtClean="0">
                <a:solidFill>
                  <a:schemeClr val="tx2">
                    <a:lumMod val="75000"/>
                    <a:lumOff val="25000"/>
                  </a:schemeClr>
                </a:solidFill>
                <a:latin typeface="SimSun" charset="-122"/>
                <a:ea typeface="SimSun" charset="-122"/>
                <a:cs typeface="SimSun" charset="-122"/>
              </a:rPr>
              <a:t>我</a:t>
            </a:r>
            <a:r>
              <a:rPr lang="zh-CN" altLang="en-US" dirty="0">
                <a:solidFill>
                  <a:schemeClr val="tx2">
                    <a:lumMod val="75000"/>
                    <a:lumOff val="25000"/>
                  </a:schemeClr>
                </a:solidFill>
                <a:latin typeface="SimSun" charset="-122"/>
                <a:ea typeface="SimSun" charset="-122"/>
                <a:cs typeface="SimSun" charset="-122"/>
              </a:rPr>
              <a:t>們的時代是一個問題的時代，一個問題很大的時代。在科技的神奇影響下，一切都在經歷著變革。如果我們願意在生活中睜大雙眼，每天都有問題等著我們去研究，去解決</a:t>
            </a:r>
            <a:r>
              <a:rPr lang="zh-CN" altLang="en-US" dirty="0" smtClean="0">
                <a:solidFill>
                  <a:schemeClr val="tx2">
                    <a:lumMod val="75000"/>
                    <a:lumOff val="25000"/>
                  </a:schemeClr>
                </a:solidFill>
                <a:latin typeface="SimSun" charset="-122"/>
                <a:ea typeface="SimSun" charset="-122"/>
                <a:cs typeface="SimSun" charset="-122"/>
              </a:rPr>
              <a:t>。</a:t>
            </a:r>
            <a:endParaRPr lang="en-US" altLang="zh-CN" dirty="0" smtClean="0">
              <a:solidFill>
                <a:schemeClr val="tx2">
                  <a:lumMod val="75000"/>
                  <a:lumOff val="25000"/>
                </a:schemeClr>
              </a:solidFill>
              <a:latin typeface="SimSun" charset="-122"/>
              <a:ea typeface="SimSun" charset="-122"/>
              <a:cs typeface="SimSun" charset="-122"/>
            </a:endParaRPr>
          </a:p>
          <a:p>
            <a:pPr marL="0" indent="0" algn="r">
              <a:buClr>
                <a:schemeClr val="accent1">
                  <a:lumMod val="60000"/>
                  <a:lumOff val="40000"/>
                </a:schemeClr>
              </a:buClr>
              <a:buNone/>
            </a:pPr>
            <a:r>
              <a:rPr lang="en-US" altLang="zh-CN" sz="1800" dirty="0" smtClean="0">
                <a:latin typeface="SimSun" charset="-122"/>
                <a:ea typeface="SimSun" charset="-122"/>
                <a:cs typeface="SimSun" charset="-122"/>
              </a:rPr>
              <a:t>——</a:t>
            </a:r>
            <a:r>
              <a:rPr lang="en-US" altLang="zh-CN" sz="1800" dirty="0">
                <a:latin typeface="SimSun" charset="-122"/>
                <a:ea typeface="SimSun" charset="-122"/>
                <a:cs typeface="SimSun" charset="-122"/>
              </a:rPr>
              <a:t>1969</a:t>
            </a:r>
            <a:r>
              <a:rPr lang="zh-CN" altLang="en-US" sz="1800" dirty="0">
                <a:latin typeface="SimSun" charset="-122"/>
                <a:ea typeface="SimSun" charset="-122"/>
                <a:cs typeface="SimSun" charset="-122"/>
              </a:rPr>
              <a:t>年</a:t>
            </a:r>
            <a:r>
              <a:rPr lang="en-US" altLang="zh-CN" sz="1800" dirty="0">
                <a:latin typeface="SimSun" charset="-122"/>
                <a:ea typeface="SimSun" charset="-122"/>
                <a:cs typeface="SimSun" charset="-122"/>
              </a:rPr>
              <a:t>5</a:t>
            </a:r>
            <a:r>
              <a:rPr lang="zh-CN" altLang="en-US" sz="1800" dirty="0">
                <a:latin typeface="SimSun" charset="-122"/>
                <a:ea typeface="SimSun" charset="-122"/>
                <a:cs typeface="SimSun" charset="-122"/>
              </a:rPr>
              <a:t>月</a:t>
            </a:r>
            <a:r>
              <a:rPr lang="en-US" altLang="zh-CN" sz="1800" dirty="0">
                <a:latin typeface="SimSun" charset="-122"/>
                <a:ea typeface="SimSun" charset="-122"/>
                <a:cs typeface="SimSun" charset="-122"/>
              </a:rPr>
              <a:t>18</a:t>
            </a:r>
            <a:r>
              <a:rPr lang="zh-CN" altLang="en-US" sz="1800" dirty="0" smtClean="0">
                <a:latin typeface="SimSun" charset="-122"/>
                <a:ea typeface="SimSun" charset="-122"/>
                <a:cs typeface="SimSun" charset="-122"/>
              </a:rPr>
              <a:t>日</a:t>
            </a:r>
            <a:endParaRPr lang="en-US" altLang="zh-CN" sz="1800" dirty="0" smtClean="0">
              <a:latin typeface="SimSun" charset="-122"/>
              <a:ea typeface="SimSun" charset="-122"/>
              <a:cs typeface="SimSun" charset="-122"/>
            </a:endParaRPr>
          </a:p>
          <a:p>
            <a:pPr>
              <a:buClr>
                <a:schemeClr val="accent1">
                  <a:lumMod val="60000"/>
                  <a:lumOff val="40000"/>
                </a:schemeClr>
              </a:buClr>
              <a:buFont typeface="Wingdings" charset="2"/>
              <a:buChar char="n"/>
            </a:pPr>
            <a:endParaRPr lang="zh-CN" altLang="zh-CN" dirty="0">
              <a:latin typeface="SimSun" charset="-122"/>
              <a:ea typeface="SimSun" charset="-122"/>
              <a:cs typeface="SimSun" charset="-122"/>
            </a:endParaRPr>
          </a:p>
          <a:p>
            <a:pPr>
              <a:buClr>
                <a:schemeClr val="accent1">
                  <a:lumMod val="60000"/>
                  <a:lumOff val="40000"/>
                </a:schemeClr>
              </a:buClr>
              <a:buFont typeface="Wingdings" charset="2"/>
              <a:buChar char="n"/>
            </a:pPr>
            <a:endParaRPr kumimoji="1" lang="zh-CN" altLang="en-US" dirty="0">
              <a:latin typeface="SimSun" charset="-122"/>
              <a:ea typeface="SimSun" charset="-122"/>
              <a:cs typeface="SimSun"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7127" y="0"/>
            <a:ext cx="3757638" cy="6858000"/>
          </a:xfrm>
          <a:prstGeom prst="rect">
            <a:avLst/>
          </a:prstGeom>
        </p:spPr>
      </p:pic>
      <p:sp>
        <p:nvSpPr>
          <p:cNvPr id="5" name="矩形 4"/>
          <p:cNvSpPr/>
          <p:nvPr/>
        </p:nvSpPr>
        <p:spPr>
          <a:xfrm>
            <a:off x="480291" y="1563096"/>
            <a:ext cx="6834910" cy="808145"/>
          </a:xfrm>
          <a:prstGeom prst="rect">
            <a:avLst/>
          </a:prstGeom>
          <a:solidFill>
            <a:schemeClr val="accent4">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页脚占位符 5"/>
          <p:cNvSpPr>
            <a:spLocks noGrp="1"/>
          </p:cNvSpPr>
          <p:nvPr>
            <p:ph type="ftr" sz="quarter" idx="11"/>
          </p:nvPr>
        </p:nvSpPr>
        <p:spPr>
          <a:xfrm>
            <a:off x="157019" y="6413067"/>
            <a:ext cx="7449125" cy="365125"/>
          </a:xfrm>
        </p:spPr>
        <p:txBody>
          <a:bodyPr/>
          <a:lstStyle/>
          <a:p>
            <a:pPr algn="l"/>
            <a:r>
              <a:rPr lang="zh-CN" altLang="en-US" b="0" i="0" dirty="0" smtClean="0"/>
              <a:t>資料來源：</a:t>
            </a:r>
            <a:r>
              <a:rPr lang="pl-PL" altLang="zh-CN" b="0" i="0" dirty="0" err="1">
                <a:hlinkClick r:id="rId4"/>
              </a:rPr>
              <a:t>https</a:t>
            </a:r>
            <a:r>
              <a:rPr lang="pl-PL" altLang="zh-CN" b="0" i="0" dirty="0">
                <a:hlinkClick r:id="rId4"/>
              </a:rPr>
              <a:t>://</a:t>
            </a:r>
            <a:r>
              <a:rPr lang="pl-PL" altLang="zh-CN" b="0" i="0" dirty="0" err="1">
                <a:hlinkClick r:id="rId4"/>
              </a:rPr>
              <a:t>zh.wikipedia.org</a:t>
            </a:r>
            <a:r>
              <a:rPr lang="pl-PL" altLang="zh-CN" b="0" i="0" dirty="0">
                <a:hlinkClick r:id="rId4"/>
              </a:rPr>
              <a:t>/</a:t>
            </a:r>
            <a:r>
              <a:rPr lang="pl-PL" altLang="zh-CN" b="0" i="0" dirty="0" err="1">
                <a:hlinkClick r:id="rId4"/>
              </a:rPr>
              <a:t>zh-hk</a:t>
            </a:r>
            <a:r>
              <a:rPr lang="pl-PL" altLang="zh-CN" b="0" i="0" dirty="0">
                <a:hlinkClick r:id="rId4"/>
              </a:rPr>
              <a:t>/</a:t>
            </a:r>
            <a:r>
              <a:rPr lang="zh-CN" altLang="pl-PL" b="0" i="0" dirty="0">
                <a:hlinkClick r:id="rId4"/>
              </a:rPr>
              <a:t>保祿六</a:t>
            </a:r>
            <a:r>
              <a:rPr lang="zh-CN" altLang="pl-PL" b="0" i="0" dirty="0" smtClean="0">
                <a:hlinkClick r:id="rId4"/>
              </a:rPr>
              <a:t>世</a:t>
            </a:r>
            <a:endParaRPr lang="en-US" altLang="zh-CN" b="0" i="0" dirty="0" smtClean="0"/>
          </a:p>
          <a:p>
            <a:pPr algn="l"/>
            <a:r>
              <a:rPr lang="en-US" altLang="zh-CN" b="0" i="0" dirty="0"/>
              <a:t>https://</a:t>
            </a:r>
            <a:r>
              <a:rPr lang="en-US" altLang="zh-CN" b="0" i="0" dirty="0" err="1"/>
              <a:t>baike.baidu.com</a:t>
            </a:r>
            <a:r>
              <a:rPr lang="en-US" altLang="zh-CN" b="0" i="0" dirty="0"/>
              <a:t>/item/</a:t>
            </a:r>
            <a:r>
              <a:rPr lang="zh-CN" altLang="en-US" b="0" i="0" dirty="0"/>
              <a:t>保罗六世</a:t>
            </a:r>
            <a:r>
              <a:rPr lang="en-US" altLang="zh-CN" b="0" i="0" dirty="0"/>
              <a:t>/8269203?fr=</a:t>
            </a:r>
            <a:r>
              <a:rPr lang="en-US" altLang="zh-CN" b="0" i="0" dirty="0" err="1"/>
              <a:t>aladdin&amp;fromid</a:t>
            </a:r>
            <a:r>
              <a:rPr lang="en-US" altLang="zh-CN" b="0" i="0" dirty="0"/>
              <a:t>=6738003&amp;fromtitle=</a:t>
            </a:r>
            <a:r>
              <a:rPr lang="zh-CN" altLang="en-US" b="0" i="0" dirty="0"/>
              <a:t>保禄六</a:t>
            </a:r>
            <a:r>
              <a:rPr lang="zh-CN" altLang="en-US" b="0" i="0" dirty="0" smtClean="0"/>
              <a:t>世 </a:t>
            </a:r>
            <a:endParaRPr lang="en-US" altLang="zh-CN" b="0" i="0" dirty="0" smtClean="0"/>
          </a:p>
          <a:p>
            <a:pPr algn="l"/>
            <a:r>
              <a:rPr lang="zh-CN" altLang="en-US" b="0" i="0" dirty="0" smtClean="0"/>
              <a:t> </a:t>
            </a:r>
            <a:endParaRPr lang="en-US" b="0" i="0" dirty="0"/>
          </a:p>
        </p:txBody>
      </p:sp>
    </p:spTree>
    <p:extLst>
      <p:ext uri="{BB962C8B-B14F-4D97-AF65-F5344CB8AC3E}">
        <p14:creationId xmlns:p14="http://schemas.microsoft.com/office/powerpoint/2010/main" val="402628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140503"/>
            <a:ext cx="5451230" cy="661355"/>
          </a:xfrm>
        </p:spPr>
        <p:txBody>
          <a:bodyPr>
            <a:noAutofit/>
          </a:bodyPr>
          <a:lstStyle/>
          <a:p>
            <a:pPr algn="l"/>
            <a:r>
              <a:rPr kumimoji="1" lang="zh-CN" altLang="en-US" sz="4400" i="0" dirty="0" smtClean="0"/>
              <a:t>時代背景</a:t>
            </a:r>
            <a:r>
              <a:rPr kumimoji="1" lang="zh-CN" altLang="en-US" sz="4400" i="0" dirty="0"/>
              <a:t/>
            </a:r>
            <a:br>
              <a:rPr kumimoji="1" lang="zh-CN" altLang="en-US" sz="4400" i="0" dirty="0"/>
            </a:br>
            <a:endParaRPr kumimoji="1" lang="zh-CN" altLang="en-US" sz="4400" i="0" dirty="0"/>
          </a:p>
        </p:txBody>
      </p:sp>
      <p:sp>
        <p:nvSpPr>
          <p:cNvPr id="3" name="内容占位符 2"/>
          <p:cNvSpPr>
            <a:spLocks noGrp="1"/>
          </p:cNvSpPr>
          <p:nvPr>
            <p:ph idx="1"/>
          </p:nvPr>
        </p:nvSpPr>
        <p:spPr>
          <a:xfrm>
            <a:off x="219694" y="941419"/>
            <a:ext cx="11334997" cy="5031869"/>
          </a:xfrm>
        </p:spPr>
        <p:txBody>
          <a:bodyPr>
            <a:noAutofit/>
          </a:bodyPr>
          <a:lstStyle/>
          <a:p>
            <a:pPr>
              <a:buClr>
                <a:schemeClr val="accent1">
                  <a:lumMod val="60000"/>
                  <a:lumOff val="40000"/>
                </a:schemeClr>
              </a:buClr>
              <a:buFont typeface="Wingdings" charset="2"/>
              <a:buChar char="n"/>
            </a:pPr>
            <a:r>
              <a:rPr lang="zh-CN" altLang="en-US" b="1" dirty="0">
                <a:solidFill>
                  <a:srgbClr val="0070C0"/>
                </a:solidFill>
                <a:latin typeface="SimSun" charset="-122"/>
                <a:ea typeface="SimSun" charset="-122"/>
                <a:cs typeface="SimSun" charset="-122"/>
              </a:rPr>
              <a:t>意大利：王国时期</a:t>
            </a:r>
            <a:r>
              <a:rPr lang="en-US" altLang="zh-CN" b="1" dirty="0">
                <a:solidFill>
                  <a:srgbClr val="0070C0"/>
                </a:solidFill>
                <a:latin typeface="SimSun" charset="-122"/>
                <a:ea typeface="SimSun" charset="-122"/>
                <a:cs typeface="SimSun" charset="-122"/>
              </a:rPr>
              <a:t>: 1861</a:t>
            </a:r>
            <a:r>
              <a:rPr lang="zh-CN" altLang="en-US" b="1" dirty="0">
                <a:solidFill>
                  <a:srgbClr val="0070C0"/>
                </a:solidFill>
                <a:latin typeface="SimSun" charset="-122"/>
                <a:ea typeface="SimSun" charset="-122"/>
                <a:cs typeface="SimSun" charset="-122"/>
              </a:rPr>
              <a:t>年－</a:t>
            </a:r>
            <a:r>
              <a:rPr lang="en-US" altLang="zh-CN" b="1" dirty="0">
                <a:solidFill>
                  <a:srgbClr val="0070C0"/>
                </a:solidFill>
                <a:latin typeface="SimSun" charset="-122"/>
                <a:ea typeface="SimSun" charset="-122"/>
                <a:cs typeface="SimSun" charset="-122"/>
              </a:rPr>
              <a:t>1946</a:t>
            </a:r>
            <a:r>
              <a:rPr lang="zh-CN" altLang="en-US" b="1" dirty="0" smtClean="0">
                <a:solidFill>
                  <a:srgbClr val="0070C0"/>
                </a:solidFill>
                <a:latin typeface="SimSun" charset="-122"/>
                <a:ea typeface="SimSun" charset="-122"/>
                <a:cs typeface="SimSun" charset="-122"/>
              </a:rPr>
              <a:t>年</a:t>
            </a:r>
            <a:endParaRPr lang="en-US" altLang="zh-CN" b="1"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sz="1800" dirty="0" smtClean="0">
                <a:latin typeface="SimSun" charset="-122"/>
                <a:ea typeface="SimSun" charset="-122"/>
                <a:cs typeface="SimSun" charset="-122"/>
              </a:rPr>
              <a:t>意大利</a:t>
            </a:r>
            <a:r>
              <a:rPr lang="zh-CN" altLang="en-US" sz="1800" dirty="0">
                <a:latin typeface="SimSun" charset="-122"/>
                <a:ea typeface="SimSun" charset="-122"/>
                <a:cs typeface="SimSun" charset="-122"/>
              </a:rPr>
              <a:t>北部逐漸工業化及現代化</a:t>
            </a:r>
            <a:r>
              <a:rPr lang="zh-CN" altLang="en-US" sz="1800" dirty="0" smtClean="0">
                <a:latin typeface="SimSun" charset="-122"/>
                <a:ea typeface="SimSun" charset="-122"/>
                <a:cs typeface="SimSun" charset="-122"/>
              </a:rPr>
              <a:t>後</a:t>
            </a:r>
            <a:r>
              <a:rPr lang="en-US" altLang="zh-CN" sz="1800" dirty="0" smtClean="0">
                <a:latin typeface="SimSun" charset="-122"/>
                <a:ea typeface="SimSun" charset="-122"/>
                <a:cs typeface="SimSun" charset="-122"/>
              </a:rPr>
              <a:t>——</a:t>
            </a:r>
            <a:r>
              <a:rPr lang="zh-CN" altLang="en-US" sz="1800" dirty="0" smtClean="0">
                <a:latin typeface="SimSun" charset="-122"/>
                <a:ea typeface="SimSun" charset="-122"/>
                <a:cs typeface="SimSun" charset="-122"/>
              </a:rPr>
              <a:t>數</a:t>
            </a:r>
            <a:r>
              <a:rPr lang="zh-CN" altLang="en-US" sz="1800" dirty="0">
                <a:latin typeface="SimSun" charset="-122"/>
                <a:ea typeface="SimSun" charset="-122"/>
                <a:cs typeface="SimSun" charset="-122"/>
              </a:rPr>
              <a:t>以百萬計的人民遷移到意大利北部工業發達的區域或國外。</a:t>
            </a:r>
          </a:p>
          <a:p>
            <a:pPr>
              <a:buClr>
                <a:schemeClr val="accent1">
                  <a:lumMod val="60000"/>
                  <a:lumOff val="40000"/>
                </a:schemeClr>
              </a:buClr>
              <a:buFont typeface="Wingdings" charset="2"/>
              <a:buChar char="n"/>
            </a:pPr>
            <a:r>
              <a:rPr lang="zh-CN" altLang="en-US" sz="1800" dirty="0" smtClean="0">
                <a:latin typeface="SimSun" charset="-122"/>
                <a:ea typeface="SimSun" charset="-122"/>
                <a:cs typeface="SimSun" charset="-122"/>
              </a:rPr>
              <a:t>意大利</a:t>
            </a:r>
            <a:r>
              <a:rPr lang="zh-CN" altLang="en-US" sz="1800" dirty="0">
                <a:latin typeface="SimSun" charset="-122"/>
                <a:ea typeface="SimSun" charset="-122"/>
                <a:cs typeface="SimSun" charset="-122"/>
              </a:rPr>
              <a:t>人</a:t>
            </a:r>
            <a:r>
              <a:rPr lang="zh-CN" altLang="en-US" sz="1800" dirty="0">
                <a:solidFill>
                  <a:srgbClr val="0070C0"/>
                </a:solidFill>
                <a:latin typeface="SimSun" charset="-122"/>
                <a:ea typeface="SimSun" charset="-122"/>
                <a:cs typeface="SimSun" charset="-122"/>
              </a:rPr>
              <a:t>外移</a:t>
            </a:r>
            <a:r>
              <a:rPr lang="zh-CN" altLang="en-US" sz="1800" dirty="0">
                <a:latin typeface="SimSun" charset="-122"/>
                <a:ea typeface="SimSun" charset="-122"/>
                <a:cs typeface="SimSun" charset="-122"/>
              </a:rPr>
              <a:t>於</a:t>
            </a:r>
            <a:r>
              <a:rPr lang="en-US" altLang="zh-CN" sz="1800" dirty="0">
                <a:latin typeface="SimSun" charset="-122"/>
                <a:ea typeface="SimSun" charset="-122"/>
                <a:cs typeface="SimSun" charset="-122"/>
              </a:rPr>
              <a:t>1913</a:t>
            </a:r>
            <a:r>
              <a:rPr lang="zh-CN" altLang="en-US" sz="1800" dirty="0">
                <a:latin typeface="SimSun" charset="-122"/>
                <a:ea typeface="SimSun" charset="-122"/>
                <a:cs typeface="SimSun" charset="-122"/>
              </a:rPr>
              <a:t>年達到</a:t>
            </a:r>
            <a:r>
              <a:rPr lang="zh-CN" altLang="en-US" sz="1800" dirty="0" smtClean="0">
                <a:latin typeface="SimSun" charset="-122"/>
                <a:ea typeface="SimSun" charset="-122"/>
                <a:cs typeface="SimSun" charset="-122"/>
              </a:rPr>
              <a:t>高峰：當年</a:t>
            </a:r>
            <a:r>
              <a:rPr lang="zh-CN" altLang="en-US" sz="1800" dirty="0">
                <a:latin typeface="SimSun" charset="-122"/>
                <a:ea typeface="SimSun" charset="-122"/>
                <a:cs typeface="SimSun" charset="-122"/>
              </a:rPr>
              <a:t>總共有</a:t>
            </a:r>
            <a:r>
              <a:rPr lang="en-US" altLang="zh-CN" sz="1800" dirty="0">
                <a:latin typeface="SimSun" charset="-122"/>
                <a:ea typeface="SimSun" charset="-122"/>
                <a:cs typeface="SimSun" charset="-122"/>
              </a:rPr>
              <a:t>872,598</a:t>
            </a:r>
            <a:r>
              <a:rPr lang="zh-CN" altLang="en-US" sz="1800" dirty="0">
                <a:latin typeface="SimSun" charset="-122"/>
                <a:ea typeface="SimSun" charset="-122"/>
                <a:cs typeface="SimSun" charset="-122"/>
              </a:rPr>
              <a:t>人離開意</a:t>
            </a:r>
            <a:r>
              <a:rPr lang="zh-CN" altLang="en-US" sz="1800" dirty="0" smtClean="0">
                <a:latin typeface="SimSun" charset="-122"/>
                <a:ea typeface="SimSun" charset="-122"/>
                <a:cs typeface="SimSun" charset="-122"/>
              </a:rPr>
              <a:t>大利</a:t>
            </a:r>
            <a:endParaRPr lang="en-US" altLang="zh-CN" sz="1800" dirty="0">
              <a:latin typeface="SimSun" charset="-122"/>
              <a:ea typeface="SimSun" charset="-122"/>
              <a:cs typeface="SimSun" charset="-122"/>
            </a:endParaRPr>
          </a:p>
          <a:p>
            <a:pPr>
              <a:buClr>
                <a:schemeClr val="accent1">
                  <a:lumMod val="60000"/>
                  <a:lumOff val="40000"/>
                </a:schemeClr>
              </a:buClr>
              <a:buFont typeface="Wingdings" charset="2"/>
              <a:buChar char="n"/>
            </a:pPr>
            <a:r>
              <a:rPr lang="en-US" altLang="zh-CN" sz="1800" dirty="0" smtClean="0">
                <a:solidFill>
                  <a:srgbClr val="0070C0"/>
                </a:solidFill>
                <a:latin typeface="SimSun" charset="-122"/>
                <a:ea typeface="SimSun" charset="-122"/>
                <a:cs typeface="SimSun" charset="-122"/>
              </a:rPr>
              <a:t>19</a:t>
            </a:r>
            <a:r>
              <a:rPr lang="zh-CN" altLang="en-US" sz="1800" dirty="0">
                <a:solidFill>
                  <a:srgbClr val="0070C0"/>
                </a:solidFill>
                <a:latin typeface="SimSun" charset="-122"/>
                <a:ea typeface="SimSun" charset="-122"/>
                <a:cs typeface="SimSun" charset="-122"/>
              </a:rPr>
              <a:t>世紀最後</a:t>
            </a:r>
            <a:r>
              <a:rPr lang="en-US" altLang="zh-CN" sz="1800" dirty="0">
                <a:solidFill>
                  <a:srgbClr val="0070C0"/>
                </a:solidFill>
                <a:latin typeface="SimSun" charset="-122"/>
                <a:ea typeface="SimSun" charset="-122"/>
                <a:cs typeface="SimSun" charset="-122"/>
              </a:rPr>
              <a:t>20</a:t>
            </a:r>
            <a:r>
              <a:rPr lang="zh-CN" altLang="en-US" sz="1800" dirty="0" smtClean="0">
                <a:solidFill>
                  <a:srgbClr val="0070C0"/>
                </a:solidFill>
                <a:latin typeface="SimSun" charset="-122"/>
                <a:ea typeface="SimSun" charset="-122"/>
                <a:cs typeface="SimSun" charset="-122"/>
              </a:rPr>
              <a:t>年：開始</a:t>
            </a:r>
            <a:r>
              <a:rPr lang="zh-CN" altLang="en-US" sz="1800" dirty="0">
                <a:solidFill>
                  <a:srgbClr val="0070C0"/>
                </a:solidFill>
                <a:latin typeface="SimSun" charset="-122"/>
                <a:ea typeface="SimSun" charset="-122"/>
                <a:cs typeface="SimSun" charset="-122"/>
              </a:rPr>
              <a:t>發展殖民</a:t>
            </a:r>
            <a:r>
              <a:rPr lang="zh-CN" altLang="en-US" sz="1800" dirty="0" smtClean="0">
                <a:solidFill>
                  <a:srgbClr val="0070C0"/>
                </a:solidFill>
                <a:latin typeface="SimSun" charset="-122"/>
                <a:ea typeface="SimSun" charset="-122"/>
                <a:cs typeface="SimSun" charset="-122"/>
              </a:rPr>
              <a:t>勢力</a:t>
            </a:r>
            <a:endParaRPr lang="zh-CN" altLang="en-US" sz="1800" dirty="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sz="1800" dirty="0">
                <a:latin typeface="SimSun" charset="-122"/>
                <a:ea typeface="SimSun" charset="-122"/>
                <a:cs typeface="SimSun" charset="-122"/>
              </a:rPr>
              <a:t>在第一次世界大戰</a:t>
            </a:r>
            <a:r>
              <a:rPr lang="zh-CN" altLang="en-US" sz="1800" dirty="0" smtClean="0">
                <a:latin typeface="SimSun" charset="-122"/>
                <a:ea typeface="SimSun" charset="-122"/>
                <a:cs typeface="SimSun" charset="-122"/>
              </a:rPr>
              <a:t>期間</a:t>
            </a:r>
            <a:r>
              <a:rPr lang="zh-CN" altLang="en-US" sz="1800" dirty="0">
                <a:latin typeface="SimSun" charset="-122"/>
                <a:ea typeface="SimSun" charset="-122"/>
                <a:cs typeface="SimSun" charset="-122"/>
              </a:rPr>
              <a:t>：</a:t>
            </a:r>
            <a:r>
              <a:rPr lang="zh-CN" altLang="en-US" sz="1800" dirty="0" smtClean="0">
                <a:latin typeface="SimSun" charset="-122"/>
                <a:ea typeface="SimSun" charset="-122"/>
                <a:cs typeface="SimSun" charset="-122"/>
              </a:rPr>
              <a:t>超過</a:t>
            </a:r>
            <a:r>
              <a:rPr lang="en-US" altLang="zh-CN" sz="1800" dirty="0">
                <a:latin typeface="SimSun" charset="-122"/>
                <a:ea typeface="SimSun" charset="-122"/>
                <a:cs typeface="SimSun" charset="-122"/>
              </a:rPr>
              <a:t>600,000</a:t>
            </a:r>
            <a:r>
              <a:rPr lang="zh-CN" altLang="en-US" sz="1800" dirty="0">
                <a:latin typeface="SimSun" charset="-122"/>
                <a:ea typeface="SimSun" charset="-122"/>
                <a:cs typeface="SimSun" charset="-122"/>
              </a:rPr>
              <a:t>意大利人喪生，並造成</a:t>
            </a:r>
            <a:r>
              <a:rPr lang="zh-CN" altLang="en-US" sz="1800" dirty="0">
                <a:solidFill>
                  <a:srgbClr val="0070C0"/>
                </a:solidFill>
                <a:latin typeface="SimSun" charset="-122"/>
                <a:ea typeface="SimSun" charset="-122"/>
                <a:cs typeface="SimSun" charset="-122"/>
              </a:rPr>
              <a:t>經濟衰退</a:t>
            </a:r>
            <a:r>
              <a:rPr lang="zh-CN" altLang="en-US" sz="1800" dirty="0" smtClean="0">
                <a:latin typeface="SimSun" charset="-122"/>
                <a:ea typeface="SimSun" charset="-122"/>
                <a:cs typeface="SimSun" charset="-122"/>
              </a:rPr>
              <a:t>。</a:t>
            </a:r>
            <a:endParaRPr lang="zh-CN" altLang="en-US" sz="1800" dirty="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sz="1800" dirty="0">
                <a:latin typeface="SimSun" charset="-122"/>
                <a:ea typeface="SimSun" charset="-122"/>
                <a:cs typeface="SimSun" charset="-122"/>
              </a:rPr>
              <a:t>受到</a:t>
            </a:r>
            <a:r>
              <a:rPr lang="en-US" altLang="zh-CN" sz="1800" dirty="0">
                <a:latin typeface="SimSun" charset="-122"/>
                <a:ea typeface="SimSun" charset="-122"/>
                <a:cs typeface="SimSun" charset="-122"/>
              </a:rPr>
              <a:t>1917</a:t>
            </a:r>
            <a:r>
              <a:rPr lang="zh-CN" altLang="en-US" sz="1800" dirty="0">
                <a:latin typeface="SimSun" charset="-122"/>
                <a:ea typeface="SimSun" charset="-122"/>
                <a:cs typeface="SimSun" charset="-122"/>
              </a:rPr>
              <a:t>年俄羅斯革命的影響，</a:t>
            </a:r>
            <a:r>
              <a:rPr lang="zh-CN" altLang="en-US" sz="1800" dirty="0">
                <a:solidFill>
                  <a:srgbClr val="0070C0"/>
                </a:solidFill>
                <a:latin typeface="SimSun" charset="-122"/>
                <a:ea typeface="SimSun" charset="-122"/>
                <a:cs typeface="SimSun" charset="-122"/>
              </a:rPr>
              <a:t>動亂</a:t>
            </a:r>
            <a:r>
              <a:rPr lang="zh-CN" altLang="en-US" sz="1800" dirty="0">
                <a:latin typeface="SimSun" charset="-122"/>
                <a:ea typeface="SimSun" charset="-122"/>
                <a:cs typeface="SimSun" charset="-122"/>
              </a:rPr>
              <a:t>在第一次世界大戰結束後接踵而</a:t>
            </a:r>
            <a:r>
              <a:rPr lang="zh-CN" altLang="en-US" sz="1800" dirty="0" smtClean="0">
                <a:latin typeface="SimSun" charset="-122"/>
                <a:ea typeface="SimSun" charset="-122"/>
                <a:cs typeface="SimSun" charset="-122"/>
              </a:rPr>
              <a:t>來：</a:t>
            </a:r>
            <a:endParaRPr lang="zh-CN" altLang="en-US" sz="1800" dirty="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sz="1800" dirty="0">
                <a:latin typeface="SimSun" charset="-122"/>
                <a:ea typeface="SimSun" charset="-122"/>
                <a:cs typeface="SimSun" charset="-122"/>
              </a:rPr>
              <a:t>不少傳統右翼及保守派的人士</a:t>
            </a:r>
            <a:r>
              <a:rPr lang="zh-CN" altLang="en-US" sz="1800" dirty="0" smtClean="0">
                <a:latin typeface="SimSun" charset="-122"/>
                <a:ea typeface="SimSun" charset="-122"/>
                <a:cs typeface="SimSun" charset="-122"/>
              </a:rPr>
              <a:t>因害</a:t>
            </a:r>
            <a:r>
              <a:rPr lang="zh-CN" altLang="en-US" sz="1800" dirty="0">
                <a:latin typeface="SimSun" charset="-122"/>
                <a:ea typeface="SimSun" charset="-122"/>
                <a:cs typeface="SimSun" charset="-122"/>
              </a:rPr>
              <a:t>怕共產黨及社會主義者會發起革命推翻</a:t>
            </a:r>
            <a:r>
              <a:rPr lang="zh-CN" altLang="en-US" sz="1800" dirty="0" smtClean="0">
                <a:latin typeface="SimSun" charset="-122"/>
                <a:ea typeface="SimSun" charset="-122"/>
                <a:cs typeface="SimSun" charset="-122"/>
              </a:rPr>
              <a:t>君主制：建立</a:t>
            </a:r>
            <a:r>
              <a:rPr lang="zh-CN" altLang="en-US" sz="1800" dirty="0">
                <a:latin typeface="SimSun" charset="-122"/>
                <a:ea typeface="SimSun" charset="-122"/>
                <a:cs typeface="SimSun" charset="-122"/>
              </a:rPr>
              <a:t>共產主義政權</a:t>
            </a:r>
            <a:r>
              <a:rPr lang="zh-CN" altLang="en-US" sz="1800" dirty="0" smtClean="0">
                <a:latin typeface="SimSun" charset="-122"/>
                <a:ea typeface="SimSun" charset="-122"/>
                <a:cs typeface="SimSun" charset="-122"/>
              </a:rPr>
              <a:t>，擁護</a:t>
            </a:r>
            <a:r>
              <a:rPr lang="zh-CN" altLang="en-US" sz="1800" dirty="0">
                <a:latin typeface="SimSun" charset="-122"/>
                <a:ea typeface="SimSun" charset="-122"/>
                <a:cs typeface="SimSun" charset="-122"/>
              </a:rPr>
              <a:t>一個小型右翼政黨－由墨索里尼領導的國家法西斯黨。</a:t>
            </a:r>
          </a:p>
          <a:p>
            <a:pPr marL="0" indent="0">
              <a:buClr>
                <a:schemeClr val="accent1">
                  <a:lumMod val="60000"/>
                  <a:lumOff val="40000"/>
                </a:schemeClr>
              </a:buClr>
              <a:buNone/>
            </a:pPr>
            <a:r>
              <a:rPr lang="zh-CN" altLang="en-US" sz="1800" dirty="0">
                <a:latin typeface="SimSun" charset="-122"/>
                <a:ea typeface="SimSun" charset="-122"/>
                <a:cs typeface="SimSun" charset="-122"/>
              </a:rPr>
              <a:t> </a:t>
            </a:r>
          </a:p>
          <a:p>
            <a:pPr>
              <a:buClr>
                <a:schemeClr val="accent1">
                  <a:lumMod val="60000"/>
                  <a:lumOff val="40000"/>
                </a:schemeClr>
              </a:buClr>
              <a:buFont typeface="Wingdings" charset="2"/>
              <a:buChar char="Ø"/>
            </a:pPr>
            <a:r>
              <a:rPr lang="zh-CN" altLang="en-US" sz="1800" dirty="0" smtClean="0">
                <a:solidFill>
                  <a:schemeClr val="tx1">
                    <a:lumMod val="65000"/>
                    <a:lumOff val="35000"/>
                  </a:schemeClr>
                </a:solidFill>
                <a:latin typeface="SimSun" charset="-122"/>
                <a:ea typeface="SimSun" charset="-122"/>
                <a:cs typeface="SimSun" charset="-122"/>
              </a:rPr>
              <a:t>保祿六世：</a:t>
            </a:r>
            <a:r>
              <a:rPr lang="en-US" altLang="zh-CN" sz="1800" dirty="0" smtClean="0">
                <a:solidFill>
                  <a:schemeClr val="tx1">
                    <a:lumMod val="65000"/>
                    <a:lumOff val="35000"/>
                  </a:schemeClr>
                </a:solidFill>
                <a:latin typeface="SimSun" charset="-122"/>
                <a:ea typeface="SimSun" charset="-122"/>
                <a:cs typeface="SimSun" charset="-122"/>
              </a:rPr>
              <a:t>1920</a:t>
            </a:r>
            <a:r>
              <a:rPr lang="zh-CN" altLang="en-US" sz="1800" dirty="0">
                <a:solidFill>
                  <a:schemeClr val="tx1">
                    <a:lumMod val="65000"/>
                    <a:lumOff val="35000"/>
                  </a:schemeClr>
                </a:solidFill>
                <a:latin typeface="SimSun" charset="-122"/>
                <a:ea typeface="SimSun" charset="-122"/>
                <a:cs typeface="SimSun" charset="-122"/>
              </a:rPr>
              <a:t>年晉鐸。</a:t>
            </a:r>
            <a:r>
              <a:rPr lang="en-US" altLang="zh-CN" sz="1800" dirty="0">
                <a:solidFill>
                  <a:schemeClr val="tx1">
                    <a:lumMod val="65000"/>
                    <a:lumOff val="35000"/>
                  </a:schemeClr>
                </a:solidFill>
                <a:latin typeface="SimSun" charset="-122"/>
                <a:ea typeface="SimSun" charset="-122"/>
                <a:cs typeface="SimSun" charset="-122"/>
              </a:rPr>
              <a:t>1923</a:t>
            </a:r>
            <a:r>
              <a:rPr lang="zh-CN" altLang="en-US" sz="1800" dirty="0">
                <a:solidFill>
                  <a:schemeClr val="tx1">
                    <a:lumMod val="65000"/>
                    <a:lumOff val="35000"/>
                  </a:schemeClr>
                </a:solidFill>
                <a:latin typeface="SimSun" charset="-122"/>
                <a:ea typeface="SimSun" charset="-122"/>
                <a:cs typeface="SimSun" charset="-122"/>
              </a:rPr>
              <a:t>年至羅馬教廷任職，被派往聖座駐華沙使館工作。</a:t>
            </a:r>
            <a:r>
              <a:rPr lang="en-US" altLang="zh-CN" sz="1800" dirty="0">
                <a:solidFill>
                  <a:schemeClr val="tx1">
                    <a:lumMod val="65000"/>
                    <a:lumOff val="35000"/>
                  </a:schemeClr>
                </a:solidFill>
                <a:latin typeface="SimSun" charset="-122"/>
                <a:ea typeface="SimSun" charset="-122"/>
                <a:cs typeface="SimSun" charset="-122"/>
              </a:rPr>
              <a:t>1933</a:t>
            </a:r>
            <a:r>
              <a:rPr lang="zh-CN" altLang="en-US" sz="1800" dirty="0">
                <a:solidFill>
                  <a:schemeClr val="tx1">
                    <a:lumMod val="65000"/>
                    <a:lumOff val="35000"/>
                  </a:schemeClr>
                </a:solidFill>
                <a:latin typeface="SimSun" charset="-122"/>
                <a:ea typeface="SimSun" charset="-122"/>
                <a:cs typeface="SimSun" charset="-122"/>
              </a:rPr>
              <a:t>年任職於聖座國務院</a:t>
            </a:r>
            <a:r>
              <a:rPr lang="zh-CN" altLang="en-US" sz="1800" dirty="0" smtClean="0">
                <a:solidFill>
                  <a:schemeClr val="tx1">
                    <a:lumMod val="65000"/>
                    <a:lumOff val="35000"/>
                  </a:schemeClr>
                </a:solidFill>
                <a:latin typeface="SimSun" charset="-122"/>
                <a:ea typeface="SimSun" charset="-122"/>
                <a:cs typeface="SimSun" charset="-122"/>
              </a:rPr>
              <a:t>。</a:t>
            </a:r>
            <a:endParaRPr lang="en-US" altLang="zh-CN" sz="1800" dirty="0" smtClean="0">
              <a:solidFill>
                <a:schemeClr val="tx1">
                  <a:lumMod val="65000"/>
                  <a:lumOff val="35000"/>
                </a:schemeClr>
              </a:solidFill>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sz="1800" dirty="0" smtClean="0">
                <a:latin typeface="SimSun" charset="-122"/>
                <a:ea typeface="SimSun" charset="-122"/>
                <a:cs typeface="SimSun" charset="-122"/>
              </a:rPr>
              <a:t>墨索里尼成為意</a:t>
            </a:r>
            <a:r>
              <a:rPr lang="zh-CN" altLang="en-US" sz="1800" dirty="0">
                <a:latin typeface="SimSun" charset="-122"/>
                <a:ea typeface="SimSun" charset="-122"/>
                <a:cs typeface="SimSun" charset="-122"/>
              </a:rPr>
              <a:t>大利總理</a:t>
            </a:r>
            <a:r>
              <a:rPr lang="zh-CN" altLang="en-US" sz="1800" dirty="0" smtClean="0">
                <a:latin typeface="SimSun" charset="-122"/>
                <a:ea typeface="SimSun" charset="-122"/>
                <a:cs typeface="SimSun" charset="-122"/>
              </a:rPr>
              <a:t>，通過</a:t>
            </a:r>
            <a:r>
              <a:rPr lang="zh-CN" altLang="en-US" sz="1800" dirty="0">
                <a:latin typeface="SimSun" charset="-122"/>
                <a:ea typeface="SimSun" charset="-122"/>
                <a:cs typeface="SimSun" charset="-122"/>
              </a:rPr>
              <a:t>脅迫國會修改選舉法，禁止其他政黨成立</a:t>
            </a:r>
            <a:r>
              <a:rPr lang="zh-CN" altLang="en-US" sz="1800" dirty="0" smtClean="0">
                <a:latin typeface="SimSun" charset="-122"/>
                <a:ea typeface="SimSun" charset="-122"/>
                <a:cs typeface="SimSun" charset="-122"/>
              </a:rPr>
              <a:t>及限制言論</a:t>
            </a:r>
            <a:r>
              <a:rPr lang="zh-CN" altLang="en-US" sz="1800" dirty="0">
                <a:latin typeface="SimSun" charset="-122"/>
                <a:ea typeface="SimSun" charset="-122"/>
                <a:cs typeface="SimSun" charset="-122"/>
              </a:rPr>
              <a:t>及出版自由，由此成為一位獨裁者。他在</a:t>
            </a:r>
            <a:r>
              <a:rPr lang="en-US" altLang="zh-CN" sz="1800" dirty="0">
                <a:latin typeface="SimSun" charset="-122"/>
                <a:ea typeface="SimSun" charset="-122"/>
                <a:cs typeface="SimSun" charset="-122"/>
              </a:rPr>
              <a:t>1935</a:t>
            </a:r>
            <a:r>
              <a:rPr lang="zh-CN" altLang="en-US" sz="1800" dirty="0">
                <a:latin typeface="SimSun" charset="-122"/>
                <a:ea typeface="SimSun" charset="-122"/>
                <a:cs typeface="SimSun" charset="-122"/>
              </a:rPr>
              <a:t>年突然入侵埃塞俄比亞，招致國際上的批評</a:t>
            </a:r>
            <a:r>
              <a:rPr lang="zh-CN" altLang="en-US" sz="1800" dirty="0" smtClean="0">
                <a:latin typeface="SimSun" charset="-122"/>
                <a:ea typeface="SimSun" charset="-122"/>
                <a:cs typeface="SimSun" charset="-122"/>
              </a:rPr>
              <a:t>，</a:t>
            </a:r>
            <a:endParaRPr lang="en-US" altLang="zh-CN" sz="1800" dirty="0" smtClean="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sz="1800" dirty="0" smtClean="0">
                <a:solidFill>
                  <a:srgbClr val="0070C0"/>
                </a:solidFill>
                <a:latin typeface="SimSun" charset="-122"/>
                <a:ea typeface="SimSun" charset="-122"/>
                <a:cs typeface="SimSun" charset="-122"/>
              </a:rPr>
              <a:t>意大利</a:t>
            </a:r>
            <a:r>
              <a:rPr lang="zh-CN" altLang="en-US" sz="1800" dirty="0">
                <a:solidFill>
                  <a:srgbClr val="0070C0"/>
                </a:solidFill>
                <a:latin typeface="SimSun" charset="-122"/>
                <a:ea typeface="SimSun" charset="-122"/>
                <a:cs typeface="SimSun" charset="-122"/>
              </a:rPr>
              <a:t>也因此退出國際</a:t>
            </a:r>
            <a:r>
              <a:rPr lang="zh-CN" altLang="en-US" sz="1800" dirty="0" smtClean="0">
                <a:solidFill>
                  <a:srgbClr val="0070C0"/>
                </a:solidFill>
                <a:latin typeface="SimSun" charset="-122"/>
                <a:ea typeface="SimSun" charset="-122"/>
                <a:cs typeface="SimSun" charset="-122"/>
              </a:rPr>
              <a:t>聯盟</a:t>
            </a:r>
            <a:endParaRPr lang="zh-CN" altLang="en-US" sz="1800" dirty="0">
              <a:latin typeface="SimSun" charset="-122"/>
              <a:ea typeface="SimSun" charset="-122"/>
              <a:cs typeface="SimSun" charset="-122"/>
            </a:endParaRPr>
          </a:p>
          <a:p>
            <a:pPr>
              <a:buClr>
                <a:schemeClr val="accent1">
                  <a:lumMod val="60000"/>
                  <a:lumOff val="40000"/>
                </a:schemeClr>
              </a:buClr>
              <a:buFont typeface="Wingdings" charset="2"/>
              <a:buChar char="n"/>
            </a:pPr>
            <a:endParaRPr lang="zh-CN" altLang="en-US" sz="1800" dirty="0">
              <a:latin typeface="SimSun" charset="-122"/>
              <a:ea typeface="SimSun" charset="-122"/>
              <a:cs typeface="SimSun" charset="-122"/>
            </a:endParaRPr>
          </a:p>
          <a:p>
            <a:pPr>
              <a:buClr>
                <a:schemeClr val="accent1">
                  <a:lumMod val="60000"/>
                  <a:lumOff val="40000"/>
                </a:schemeClr>
              </a:buClr>
              <a:buFont typeface="Wingdings" charset="2"/>
              <a:buChar char="n"/>
            </a:pPr>
            <a:endParaRPr lang="en-US" altLang="zh-CN" sz="1800" dirty="0" smtClean="0">
              <a:latin typeface="SimSun" charset="-122"/>
              <a:ea typeface="SimSun" charset="-122"/>
              <a:cs typeface="SimSun" charset="-122"/>
            </a:endParaRPr>
          </a:p>
          <a:p>
            <a:pPr>
              <a:buClr>
                <a:schemeClr val="accent1">
                  <a:lumMod val="60000"/>
                  <a:lumOff val="40000"/>
                </a:schemeClr>
              </a:buClr>
              <a:buFont typeface="Wingdings" charset="2"/>
              <a:buChar char="n"/>
            </a:pPr>
            <a:endParaRPr lang="zh-CN" altLang="zh-CN" sz="1800" dirty="0">
              <a:latin typeface="SimSun" charset="-122"/>
              <a:ea typeface="SimSun" charset="-122"/>
              <a:cs typeface="SimSun" charset="-122"/>
            </a:endParaRPr>
          </a:p>
          <a:p>
            <a:pPr>
              <a:buClr>
                <a:schemeClr val="accent1">
                  <a:lumMod val="60000"/>
                  <a:lumOff val="40000"/>
                </a:schemeClr>
              </a:buClr>
              <a:buFont typeface="Wingdings" charset="2"/>
              <a:buChar char="n"/>
            </a:pPr>
            <a:endParaRPr kumimoji="1" lang="zh-CN" altLang="en-US" sz="1800" dirty="0">
              <a:latin typeface="SimSun" charset="-122"/>
              <a:ea typeface="SimSun" charset="-122"/>
              <a:cs typeface="SimSun" charset="-122"/>
            </a:endParaRPr>
          </a:p>
        </p:txBody>
      </p:sp>
      <p:sp>
        <p:nvSpPr>
          <p:cNvPr id="6" name="页脚占位符 5"/>
          <p:cNvSpPr>
            <a:spLocks noGrp="1"/>
          </p:cNvSpPr>
          <p:nvPr>
            <p:ph type="ftr" sz="quarter" idx="11"/>
          </p:nvPr>
        </p:nvSpPr>
        <p:spPr>
          <a:xfrm>
            <a:off x="457201" y="6492875"/>
            <a:ext cx="3814856" cy="365125"/>
          </a:xfrm>
        </p:spPr>
        <p:txBody>
          <a:bodyPr/>
          <a:lstStyle/>
          <a:p>
            <a:pPr algn="l"/>
            <a:r>
              <a:rPr lang="zh-CN" altLang="en-US" b="0" i="0" dirty="0" smtClean="0"/>
              <a:t>資料來源：</a:t>
            </a:r>
            <a:r>
              <a:rPr lang="pl-PL" altLang="zh-CN" b="0" i="0" dirty="0">
                <a:hlinkClick r:id="rId3"/>
              </a:rPr>
              <a:t>https://zh.wikipedia.org/zh-hk/</a:t>
            </a:r>
            <a:r>
              <a:rPr lang="zh-CN" altLang="pl-PL" b="0" i="0" dirty="0" smtClean="0">
                <a:hlinkClick r:id="rId3"/>
              </a:rPr>
              <a:t>意大利</a:t>
            </a:r>
            <a:r>
              <a:rPr lang="zh-CN" altLang="en-US" b="0" i="0" dirty="0" smtClean="0"/>
              <a:t> </a:t>
            </a:r>
            <a:endParaRPr lang="en-US" b="0" i="0" dirty="0"/>
          </a:p>
        </p:txBody>
      </p:sp>
    </p:spTree>
    <p:extLst>
      <p:ext uri="{BB962C8B-B14F-4D97-AF65-F5344CB8AC3E}">
        <p14:creationId xmlns:p14="http://schemas.microsoft.com/office/powerpoint/2010/main" val="1782131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4660" y="138947"/>
            <a:ext cx="5451229" cy="631837"/>
          </a:xfrm>
        </p:spPr>
        <p:txBody>
          <a:bodyPr>
            <a:noAutofit/>
          </a:bodyPr>
          <a:lstStyle/>
          <a:p>
            <a:pPr algn="l"/>
            <a:r>
              <a:rPr kumimoji="1" lang="zh-CN" altLang="en-US" sz="4400" i="0" dirty="0" smtClean="0"/>
              <a:t>時代背景</a:t>
            </a:r>
            <a:r>
              <a:rPr kumimoji="1" lang="zh-CN" altLang="en-US" sz="4400" i="0" dirty="0"/>
              <a:t/>
            </a:r>
            <a:br>
              <a:rPr kumimoji="1" lang="zh-CN" altLang="en-US" sz="4400" i="0" dirty="0"/>
            </a:br>
            <a:endParaRPr kumimoji="1" lang="zh-CN" altLang="en-US" sz="4400" i="0" dirty="0"/>
          </a:p>
        </p:txBody>
      </p:sp>
      <p:sp>
        <p:nvSpPr>
          <p:cNvPr id="3" name="内容占位符 2"/>
          <p:cNvSpPr>
            <a:spLocks noGrp="1"/>
          </p:cNvSpPr>
          <p:nvPr>
            <p:ph idx="1"/>
          </p:nvPr>
        </p:nvSpPr>
        <p:spPr>
          <a:xfrm>
            <a:off x="185849" y="838186"/>
            <a:ext cx="11879542" cy="5362729"/>
          </a:xfrm>
        </p:spPr>
        <p:txBody>
          <a:bodyPr>
            <a:noAutofit/>
          </a:bodyPr>
          <a:lstStyle/>
          <a:p>
            <a:pPr>
              <a:buClr>
                <a:schemeClr val="accent1">
                  <a:lumMod val="60000"/>
                  <a:lumOff val="40000"/>
                </a:schemeClr>
              </a:buClr>
              <a:buFont typeface="Wingdings" charset="2"/>
              <a:buChar char="n"/>
            </a:pPr>
            <a:r>
              <a:rPr lang="zh-CN" altLang="en-US" sz="2400" b="1" dirty="0">
                <a:solidFill>
                  <a:srgbClr val="0070C0"/>
                </a:solidFill>
                <a:latin typeface="SimSun" charset="-122"/>
                <a:ea typeface="SimSun" charset="-122"/>
                <a:cs typeface="SimSun" charset="-122"/>
              </a:rPr>
              <a:t>意大利：共和國時期</a:t>
            </a:r>
            <a:r>
              <a:rPr lang="en-US" altLang="zh-CN" sz="2400" b="1" dirty="0">
                <a:solidFill>
                  <a:srgbClr val="0070C0"/>
                </a:solidFill>
                <a:latin typeface="SimSun" charset="-122"/>
                <a:ea typeface="SimSun" charset="-122"/>
                <a:cs typeface="SimSun" charset="-122"/>
              </a:rPr>
              <a:t>: 1946</a:t>
            </a:r>
            <a:r>
              <a:rPr lang="zh-CN" altLang="en-US" sz="2400" b="1" dirty="0">
                <a:solidFill>
                  <a:srgbClr val="0070C0"/>
                </a:solidFill>
                <a:latin typeface="SimSun" charset="-122"/>
                <a:ea typeface="SimSun" charset="-122"/>
                <a:cs typeface="SimSun" charset="-122"/>
              </a:rPr>
              <a:t>年至</a:t>
            </a:r>
            <a:r>
              <a:rPr lang="zh-CN" altLang="en-US" sz="2400" b="1" dirty="0" smtClean="0">
                <a:solidFill>
                  <a:srgbClr val="0070C0"/>
                </a:solidFill>
                <a:latin typeface="SimSun" charset="-122"/>
                <a:ea typeface="SimSun" charset="-122"/>
                <a:cs typeface="SimSun" charset="-122"/>
              </a:rPr>
              <a:t>今</a:t>
            </a:r>
            <a:endParaRPr lang="en-US" altLang="zh-CN" sz="2400" b="1"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Ø"/>
            </a:pPr>
            <a:r>
              <a:rPr lang="zh-CN" altLang="en-US" dirty="0">
                <a:solidFill>
                  <a:srgbClr val="0070C0"/>
                </a:solidFill>
                <a:latin typeface="SimSun" charset="-122"/>
                <a:ea typeface="SimSun" charset="-122"/>
                <a:cs typeface="SimSun" charset="-122"/>
              </a:rPr>
              <a:t>保祿六世</a:t>
            </a:r>
            <a:r>
              <a:rPr lang="zh-CN" altLang="en-US" dirty="0" smtClean="0">
                <a:solidFill>
                  <a:srgbClr val="0070C0"/>
                </a:solidFill>
                <a:latin typeface="SimSun" charset="-122"/>
                <a:ea typeface="SimSun" charset="-122"/>
                <a:cs typeface="SimSun" charset="-122"/>
              </a:rPr>
              <a:t>：</a:t>
            </a:r>
            <a:r>
              <a:rPr lang="en-US" altLang="zh-CN" dirty="0" smtClean="0">
                <a:solidFill>
                  <a:srgbClr val="0070C0"/>
                </a:solidFill>
                <a:latin typeface="SimSun" charset="-122"/>
                <a:ea typeface="SimSun" charset="-122"/>
                <a:cs typeface="SimSun" charset="-122"/>
              </a:rPr>
              <a:t>1954</a:t>
            </a:r>
            <a:r>
              <a:rPr lang="zh-CN" altLang="en-US" dirty="0">
                <a:solidFill>
                  <a:srgbClr val="0070C0"/>
                </a:solidFill>
                <a:latin typeface="SimSun" charset="-122"/>
                <a:ea typeface="SimSun" charset="-122"/>
                <a:cs typeface="SimSun" charset="-122"/>
              </a:rPr>
              <a:t>年出任米蘭總教區總主教。</a:t>
            </a:r>
            <a:r>
              <a:rPr lang="en-US" altLang="zh-CN" dirty="0">
                <a:solidFill>
                  <a:srgbClr val="0070C0"/>
                </a:solidFill>
                <a:latin typeface="SimSun" charset="-122"/>
                <a:ea typeface="SimSun" charset="-122"/>
                <a:cs typeface="SimSun" charset="-122"/>
              </a:rPr>
              <a:t>1958</a:t>
            </a:r>
            <a:r>
              <a:rPr lang="zh-CN" altLang="en-US" dirty="0">
                <a:solidFill>
                  <a:srgbClr val="0070C0"/>
                </a:solidFill>
                <a:latin typeface="SimSun" charset="-122"/>
                <a:ea typeface="SimSun" charset="-122"/>
                <a:cs typeface="SimSun" charset="-122"/>
              </a:rPr>
              <a:t>年晉升樞機</a:t>
            </a:r>
            <a:r>
              <a:rPr lang="zh-CN" altLang="en-US" dirty="0" smtClean="0">
                <a:solidFill>
                  <a:srgbClr val="0070C0"/>
                </a:solidFill>
                <a:latin typeface="SimSun" charset="-122"/>
                <a:ea typeface="SimSun" charset="-122"/>
                <a:cs typeface="SimSun" charset="-122"/>
              </a:rPr>
              <a:t>。</a:t>
            </a:r>
            <a:endParaRPr lang="en-US" altLang="zh-CN"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n"/>
            </a:pPr>
            <a:endParaRPr lang="en-US" altLang="zh-CN" dirty="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latin typeface="SimSun" charset="-122"/>
                <a:ea typeface="SimSun" charset="-122"/>
                <a:cs typeface="SimSun" charset="-122"/>
              </a:rPr>
              <a:t>意大利</a:t>
            </a:r>
            <a:r>
              <a:rPr lang="zh-CN" altLang="en-US" dirty="0">
                <a:latin typeface="SimSun" charset="-122"/>
                <a:ea typeface="SimSun" charset="-122"/>
                <a:cs typeface="SimSun" charset="-122"/>
              </a:rPr>
              <a:t>在</a:t>
            </a:r>
            <a:r>
              <a:rPr lang="en-US" altLang="zh-CN" dirty="0">
                <a:latin typeface="SimSun" charset="-122"/>
                <a:ea typeface="SimSun" charset="-122"/>
                <a:cs typeface="SimSun" charset="-122"/>
              </a:rPr>
              <a:t>1946</a:t>
            </a:r>
            <a:r>
              <a:rPr lang="zh-CN" altLang="en-US" dirty="0">
                <a:latin typeface="SimSun" charset="-122"/>
                <a:ea typeface="SimSun" charset="-122"/>
                <a:cs typeface="SimSun" charset="-122"/>
              </a:rPr>
              <a:t>年</a:t>
            </a:r>
            <a:r>
              <a:rPr lang="en-US" altLang="zh-CN" dirty="0">
                <a:latin typeface="SimSun" charset="-122"/>
                <a:ea typeface="SimSun" charset="-122"/>
                <a:cs typeface="SimSun" charset="-122"/>
              </a:rPr>
              <a:t>6</a:t>
            </a:r>
            <a:r>
              <a:rPr lang="zh-CN" altLang="en-US" dirty="0">
                <a:latin typeface="SimSun" charset="-122"/>
                <a:ea typeface="SimSun" charset="-122"/>
                <a:cs typeface="SimSun" charset="-122"/>
              </a:rPr>
              <a:t>月</a:t>
            </a:r>
            <a:r>
              <a:rPr lang="en-US" altLang="zh-CN" dirty="0">
                <a:latin typeface="SimSun" charset="-122"/>
                <a:ea typeface="SimSun" charset="-122"/>
                <a:cs typeface="SimSun" charset="-122"/>
              </a:rPr>
              <a:t>2</a:t>
            </a:r>
            <a:r>
              <a:rPr lang="zh-CN" altLang="en-US" dirty="0">
                <a:latin typeface="SimSun" charset="-122"/>
                <a:ea typeface="SimSun" charset="-122"/>
                <a:cs typeface="SimSun" charset="-122"/>
              </a:rPr>
              <a:t>日舉行的公民投票，</a:t>
            </a:r>
            <a:r>
              <a:rPr lang="zh-CN" altLang="en-US" dirty="0" smtClean="0">
                <a:latin typeface="SimSun" charset="-122"/>
                <a:ea typeface="SimSun" charset="-122"/>
                <a:cs typeface="SimSun" charset="-122"/>
              </a:rPr>
              <a:t>結果廢除了君主制，</a:t>
            </a:r>
            <a:r>
              <a:rPr lang="zh-CN" altLang="en-US" dirty="0">
                <a:latin typeface="SimSun" charset="-122"/>
                <a:ea typeface="SimSun" charset="-122"/>
                <a:cs typeface="SimSun" charset="-122"/>
              </a:rPr>
              <a:t>之後正式成為</a:t>
            </a:r>
            <a:r>
              <a:rPr lang="zh-CN" altLang="en-US" dirty="0" smtClean="0">
                <a:latin typeface="SimSun" charset="-122"/>
                <a:ea typeface="SimSun" charset="-122"/>
                <a:cs typeface="SimSun" charset="-122"/>
              </a:rPr>
              <a:t>意大利共和國。</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latin typeface="SimSun" charset="-122"/>
                <a:ea typeface="SimSun" charset="-122"/>
                <a:cs typeface="SimSun" charset="-122"/>
              </a:rPr>
              <a:t>意大利在</a:t>
            </a:r>
            <a:r>
              <a:rPr lang="en-US" altLang="zh-CN" dirty="0" smtClean="0">
                <a:latin typeface="SimSun" charset="-122"/>
                <a:ea typeface="SimSun" charset="-122"/>
                <a:cs typeface="SimSun" charset="-122"/>
              </a:rPr>
              <a:t>1950</a:t>
            </a:r>
            <a:r>
              <a:rPr lang="zh-CN" altLang="en-US" dirty="0" smtClean="0">
                <a:latin typeface="SimSun" charset="-122"/>
                <a:ea typeface="SimSun" charset="-122"/>
                <a:cs typeface="SimSun" charset="-122"/>
              </a:rPr>
              <a:t>年加入北大西洋公約組織。</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latin typeface="SimSun" charset="-122"/>
                <a:ea typeface="SimSun" charset="-122"/>
                <a:cs typeface="SimSun" charset="-122"/>
              </a:rPr>
              <a:t>而美國的馬歇爾計劃則</a:t>
            </a:r>
            <a:r>
              <a:rPr lang="zh-CN" altLang="en-US" dirty="0" smtClean="0">
                <a:solidFill>
                  <a:srgbClr val="0070C0"/>
                </a:solidFill>
                <a:latin typeface="SimSun" charset="-122"/>
                <a:ea typeface="SimSun" charset="-122"/>
                <a:cs typeface="SimSun" charset="-122"/>
              </a:rPr>
              <a:t>幫助意大利經濟復甦直到</a:t>
            </a:r>
            <a:r>
              <a:rPr lang="en-US" altLang="zh-CN" dirty="0" smtClean="0">
                <a:solidFill>
                  <a:srgbClr val="0070C0"/>
                </a:solidFill>
                <a:latin typeface="SimSun" charset="-122"/>
                <a:ea typeface="SimSun" charset="-122"/>
                <a:cs typeface="SimSun" charset="-122"/>
              </a:rPr>
              <a:t>1960</a:t>
            </a:r>
            <a:r>
              <a:rPr lang="zh-CN" altLang="en-US" dirty="0" smtClean="0">
                <a:solidFill>
                  <a:srgbClr val="0070C0"/>
                </a:solidFill>
                <a:latin typeface="SimSun" charset="-122"/>
                <a:ea typeface="SimSun" charset="-122"/>
                <a:cs typeface="SimSun" charset="-122"/>
              </a:rPr>
              <a:t>年代</a:t>
            </a:r>
            <a:r>
              <a:rPr lang="zh-CN" altLang="en-US" dirty="0" smtClean="0">
                <a:latin typeface="SimSun" charset="-122"/>
                <a:ea typeface="SimSun" charset="-122"/>
                <a:cs typeface="SimSun" charset="-122"/>
              </a:rPr>
              <a:t>：</a:t>
            </a:r>
            <a:r>
              <a:rPr lang="zh-CN" altLang="en-US" dirty="0" smtClean="0">
                <a:solidFill>
                  <a:srgbClr val="0070C0"/>
                </a:solidFill>
                <a:latin typeface="SimSun" charset="-122"/>
                <a:ea typeface="SimSun" charset="-122"/>
                <a:cs typeface="SimSun" charset="-122"/>
              </a:rPr>
              <a:t>持續的經濟成長也被稱為「經濟奇蹟」</a:t>
            </a:r>
            <a:r>
              <a:rPr lang="zh-CN" altLang="en-US" dirty="0" smtClean="0">
                <a:latin typeface="SimSun" charset="-122"/>
                <a:ea typeface="SimSun" charset="-122"/>
                <a:cs typeface="SimSun" charset="-122"/>
              </a:rPr>
              <a:t>。</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latin typeface="SimSun" charset="-122"/>
                <a:ea typeface="SimSun" charset="-122"/>
                <a:cs typeface="SimSun" charset="-122"/>
              </a:rPr>
              <a:t>意大利在</a:t>
            </a:r>
            <a:r>
              <a:rPr lang="en-US" altLang="zh-CN" dirty="0" smtClean="0">
                <a:latin typeface="SimSun" charset="-122"/>
                <a:ea typeface="SimSun" charset="-122"/>
                <a:cs typeface="SimSun" charset="-122"/>
              </a:rPr>
              <a:t>1957</a:t>
            </a:r>
            <a:r>
              <a:rPr lang="zh-CN" altLang="en-US" dirty="0" smtClean="0">
                <a:latin typeface="SimSun" charset="-122"/>
                <a:ea typeface="SimSun" charset="-122"/>
                <a:cs typeface="SimSun" charset="-122"/>
              </a:rPr>
              <a:t>年成為歐洲經濟共同體的成員，然後在</a:t>
            </a:r>
            <a:r>
              <a:rPr lang="en-US" altLang="zh-CN" dirty="0" smtClean="0">
                <a:latin typeface="SimSun" charset="-122"/>
                <a:ea typeface="SimSun" charset="-122"/>
                <a:cs typeface="SimSun" charset="-122"/>
              </a:rPr>
              <a:t>1993</a:t>
            </a:r>
            <a:r>
              <a:rPr lang="zh-CN" altLang="en-US" dirty="0" smtClean="0">
                <a:latin typeface="SimSun" charset="-122"/>
                <a:ea typeface="SimSun" charset="-122"/>
                <a:cs typeface="SimSun" charset="-122"/>
              </a:rPr>
              <a:t>年進一步成為歐洲聯盟的成員。</a:t>
            </a:r>
          </a:p>
          <a:p>
            <a:pPr marL="0" indent="0">
              <a:buClr>
                <a:schemeClr val="accent1">
                  <a:lumMod val="60000"/>
                  <a:lumOff val="40000"/>
                </a:schemeClr>
              </a:buClr>
              <a:buNone/>
            </a:pPr>
            <a:r>
              <a:rPr lang="zh-CN" altLang="en-US" dirty="0" smtClean="0">
                <a:latin typeface="SimSun" charset="-122"/>
                <a:ea typeface="SimSun" charset="-122"/>
                <a:cs typeface="SimSun" charset="-122"/>
              </a:rPr>
              <a:t> </a:t>
            </a:r>
          </a:p>
          <a:p>
            <a:pPr>
              <a:buClr>
                <a:schemeClr val="accent1">
                  <a:lumMod val="60000"/>
                  <a:lumOff val="40000"/>
                </a:schemeClr>
              </a:buClr>
              <a:buFont typeface="Wingdings" charset="2"/>
              <a:buChar char="Ø"/>
            </a:pPr>
            <a:r>
              <a:rPr lang="zh-CN" altLang="en-US" dirty="0">
                <a:solidFill>
                  <a:srgbClr val="0070C0"/>
                </a:solidFill>
                <a:latin typeface="SimSun" charset="-122"/>
                <a:ea typeface="SimSun" charset="-122"/>
                <a:cs typeface="SimSun" charset="-122"/>
              </a:rPr>
              <a:t>保祿六世：</a:t>
            </a:r>
            <a:r>
              <a:rPr lang="zh-CN" altLang="zh-CN" dirty="0" smtClean="0">
                <a:solidFill>
                  <a:srgbClr val="0070C0"/>
                </a:solidFill>
                <a:latin typeface="SimSun" charset="-122"/>
                <a:ea typeface="SimSun" charset="-122"/>
                <a:cs typeface="SimSun" charset="-122"/>
              </a:rPr>
              <a:t>擔任</a:t>
            </a:r>
            <a:r>
              <a:rPr lang="zh-CN" altLang="zh-CN" dirty="0">
                <a:solidFill>
                  <a:srgbClr val="0070C0"/>
                </a:solidFill>
                <a:latin typeface="SimSun" charset="-122"/>
                <a:ea typeface="SimSun" charset="-122"/>
                <a:cs typeface="SimSun" charset="-122"/>
              </a:rPr>
              <a:t>教宗</a:t>
            </a:r>
            <a:r>
              <a:rPr lang="zh-CN" altLang="en-US" dirty="0">
                <a:solidFill>
                  <a:srgbClr val="0070C0"/>
                </a:solidFill>
                <a:latin typeface="SimSun" charset="-122"/>
                <a:ea typeface="SimSun" charset="-122"/>
                <a:cs typeface="SimSun" charset="-122"/>
              </a:rPr>
              <a:t>：</a:t>
            </a:r>
            <a:r>
              <a:rPr lang="en-US" altLang="zh-CN" dirty="0">
                <a:solidFill>
                  <a:srgbClr val="0070C0"/>
                </a:solidFill>
                <a:latin typeface="SimSun" charset="-122"/>
                <a:ea typeface="SimSun" charset="-122"/>
                <a:cs typeface="SimSun" charset="-122"/>
              </a:rPr>
              <a:t>1963</a:t>
            </a:r>
            <a:r>
              <a:rPr lang="zh-CN" altLang="zh-CN" dirty="0">
                <a:solidFill>
                  <a:srgbClr val="0070C0"/>
                </a:solidFill>
                <a:latin typeface="SimSun" charset="-122"/>
                <a:ea typeface="SimSun" charset="-122"/>
                <a:cs typeface="SimSun" charset="-122"/>
              </a:rPr>
              <a:t>年</a:t>
            </a:r>
            <a:r>
              <a:rPr lang="en-US" altLang="zh-CN" dirty="0">
                <a:solidFill>
                  <a:srgbClr val="0070C0"/>
                </a:solidFill>
                <a:latin typeface="SimSun" charset="-122"/>
                <a:ea typeface="SimSun" charset="-122"/>
                <a:cs typeface="SimSun" charset="-122"/>
              </a:rPr>
              <a:t>6</a:t>
            </a:r>
            <a:r>
              <a:rPr lang="zh-CN" altLang="zh-CN" dirty="0">
                <a:solidFill>
                  <a:srgbClr val="0070C0"/>
                </a:solidFill>
                <a:latin typeface="SimSun" charset="-122"/>
                <a:ea typeface="SimSun" charset="-122"/>
                <a:cs typeface="SimSun" charset="-122"/>
              </a:rPr>
              <a:t>月</a:t>
            </a:r>
            <a:r>
              <a:rPr lang="en-US" altLang="zh-CN" dirty="0">
                <a:solidFill>
                  <a:srgbClr val="0070C0"/>
                </a:solidFill>
                <a:latin typeface="SimSun" charset="-122"/>
                <a:ea typeface="SimSun" charset="-122"/>
                <a:cs typeface="SimSun" charset="-122"/>
              </a:rPr>
              <a:t>21</a:t>
            </a:r>
            <a:r>
              <a:rPr lang="zh-CN" altLang="zh-CN" dirty="0">
                <a:solidFill>
                  <a:srgbClr val="0070C0"/>
                </a:solidFill>
                <a:latin typeface="SimSun" charset="-122"/>
                <a:ea typeface="SimSun" charset="-122"/>
                <a:cs typeface="SimSun" charset="-122"/>
              </a:rPr>
              <a:t>日到</a:t>
            </a:r>
            <a:r>
              <a:rPr lang="en-US" altLang="zh-CN" dirty="0">
                <a:solidFill>
                  <a:srgbClr val="0070C0"/>
                </a:solidFill>
                <a:latin typeface="SimSun" charset="-122"/>
                <a:ea typeface="SimSun" charset="-122"/>
                <a:cs typeface="SimSun" charset="-122"/>
              </a:rPr>
              <a:t>1978</a:t>
            </a:r>
            <a:r>
              <a:rPr lang="zh-CN" altLang="zh-CN" dirty="0">
                <a:solidFill>
                  <a:srgbClr val="0070C0"/>
                </a:solidFill>
                <a:latin typeface="SimSun" charset="-122"/>
                <a:ea typeface="SimSun" charset="-122"/>
                <a:cs typeface="SimSun" charset="-122"/>
              </a:rPr>
              <a:t>年</a:t>
            </a:r>
            <a:r>
              <a:rPr lang="en-US" altLang="zh-CN" dirty="0">
                <a:solidFill>
                  <a:srgbClr val="0070C0"/>
                </a:solidFill>
                <a:latin typeface="SimSun" charset="-122"/>
                <a:ea typeface="SimSun" charset="-122"/>
                <a:cs typeface="SimSun" charset="-122"/>
              </a:rPr>
              <a:t>8</a:t>
            </a:r>
            <a:r>
              <a:rPr lang="zh-CN" altLang="zh-CN" dirty="0">
                <a:solidFill>
                  <a:srgbClr val="0070C0"/>
                </a:solidFill>
                <a:latin typeface="SimSun" charset="-122"/>
                <a:ea typeface="SimSun" charset="-122"/>
                <a:cs typeface="SimSun" charset="-122"/>
              </a:rPr>
              <a:t>月</a:t>
            </a:r>
            <a:r>
              <a:rPr lang="en-US" altLang="zh-CN" dirty="0">
                <a:solidFill>
                  <a:srgbClr val="0070C0"/>
                </a:solidFill>
                <a:latin typeface="SimSun" charset="-122"/>
                <a:ea typeface="SimSun" charset="-122"/>
                <a:cs typeface="SimSun" charset="-122"/>
              </a:rPr>
              <a:t>6</a:t>
            </a:r>
            <a:r>
              <a:rPr lang="zh-CN" altLang="zh-CN" dirty="0" smtClean="0">
                <a:solidFill>
                  <a:srgbClr val="0070C0"/>
                </a:solidFill>
                <a:latin typeface="SimSun" charset="-122"/>
                <a:ea typeface="SimSun" charset="-122"/>
                <a:cs typeface="SimSun" charset="-122"/>
              </a:rPr>
              <a:t>日</a:t>
            </a:r>
            <a:endParaRPr lang="en-US" altLang="zh-CN"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smtClean="0">
                <a:solidFill>
                  <a:srgbClr val="0070C0"/>
                </a:solidFill>
                <a:latin typeface="SimSun" charset="-122"/>
                <a:ea typeface="SimSun" charset="-122"/>
                <a:cs typeface="SimSun" charset="-122"/>
              </a:rPr>
              <a:t>戰後</a:t>
            </a:r>
            <a:r>
              <a:rPr lang="zh-CN" altLang="en-US" dirty="0">
                <a:solidFill>
                  <a:srgbClr val="0070C0"/>
                </a:solidFill>
                <a:latin typeface="SimSun" charset="-122"/>
                <a:ea typeface="SimSun" charset="-122"/>
                <a:cs typeface="SimSun" charset="-122"/>
              </a:rPr>
              <a:t>的意大利長期由意大利天主教民主黨執政，但政府更替頻繁，內閣經常改組。</a:t>
            </a:r>
          </a:p>
          <a:p>
            <a:pPr>
              <a:buClr>
                <a:schemeClr val="accent1">
                  <a:lumMod val="60000"/>
                  <a:lumOff val="40000"/>
                </a:schemeClr>
              </a:buClr>
              <a:buFont typeface="Wingdings" charset="2"/>
              <a:buChar char="n"/>
            </a:pPr>
            <a:r>
              <a:rPr lang="en-US" altLang="zh-CN" dirty="0">
                <a:solidFill>
                  <a:srgbClr val="0070C0"/>
                </a:solidFill>
                <a:latin typeface="SimSun" charset="-122"/>
                <a:ea typeface="SimSun" charset="-122"/>
                <a:cs typeface="SimSun" charset="-122"/>
              </a:rPr>
              <a:t>1960</a:t>
            </a:r>
            <a:r>
              <a:rPr lang="zh-CN" altLang="en-US" dirty="0">
                <a:solidFill>
                  <a:srgbClr val="0070C0"/>
                </a:solidFill>
                <a:latin typeface="SimSun" charset="-122"/>
                <a:ea typeface="SimSun" charset="-122"/>
                <a:cs typeface="SimSun" charset="-122"/>
              </a:rPr>
              <a:t>年代末至</a:t>
            </a:r>
            <a:r>
              <a:rPr lang="en-US" altLang="zh-CN" dirty="0">
                <a:solidFill>
                  <a:srgbClr val="0070C0"/>
                </a:solidFill>
                <a:latin typeface="SimSun" charset="-122"/>
                <a:ea typeface="SimSun" charset="-122"/>
                <a:cs typeface="SimSun" charset="-122"/>
              </a:rPr>
              <a:t>1980</a:t>
            </a:r>
            <a:r>
              <a:rPr lang="zh-CN" altLang="en-US" dirty="0">
                <a:solidFill>
                  <a:srgbClr val="0070C0"/>
                </a:solidFill>
                <a:latin typeface="SimSun" charset="-122"/>
                <a:ea typeface="SimSun" charset="-122"/>
                <a:cs typeface="SimSun" charset="-122"/>
              </a:rPr>
              <a:t>年代末</a:t>
            </a:r>
            <a:r>
              <a:rPr lang="zh-CN" altLang="en-US" dirty="0">
                <a:latin typeface="SimSun" charset="-122"/>
                <a:ea typeface="SimSun" charset="-122"/>
                <a:cs typeface="SimSun" charset="-122"/>
              </a:rPr>
              <a:t>之</a:t>
            </a:r>
            <a:r>
              <a:rPr lang="zh-CN" altLang="en-US" dirty="0" smtClean="0">
                <a:latin typeface="SimSun" charset="-122"/>
                <a:ea typeface="SimSun" charset="-122"/>
                <a:cs typeface="SimSun" charset="-122"/>
              </a:rPr>
              <a:t>間：意大利</a:t>
            </a:r>
            <a:r>
              <a:rPr lang="zh-CN" altLang="en-US" dirty="0">
                <a:latin typeface="SimSun" charset="-122"/>
                <a:ea typeface="SimSun" charset="-122"/>
                <a:cs typeface="SimSun" charset="-122"/>
              </a:rPr>
              <a:t>經歷</a:t>
            </a:r>
            <a:r>
              <a:rPr lang="zh-CN" altLang="en-US" dirty="0">
                <a:solidFill>
                  <a:srgbClr val="0070C0"/>
                </a:solidFill>
                <a:latin typeface="SimSun" charset="-122"/>
                <a:ea typeface="SimSun" charset="-122"/>
                <a:cs typeface="SimSun" charset="-122"/>
              </a:rPr>
              <a:t>嚴重的經濟危機及社會動盪</a:t>
            </a:r>
            <a:r>
              <a:rPr lang="zh-CN" altLang="en-US" dirty="0">
                <a:latin typeface="SimSun" charset="-122"/>
                <a:ea typeface="SimSun" charset="-122"/>
                <a:cs typeface="SimSun" charset="-122"/>
              </a:rPr>
              <a:t>，左翼組織的</a:t>
            </a:r>
            <a:r>
              <a:rPr lang="zh-CN" altLang="en-US" dirty="0">
                <a:solidFill>
                  <a:srgbClr val="0070C0"/>
                </a:solidFill>
                <a:latin typeface="SimSun" charset="-122"/>
                <a:ea typeface="SimSun" charset="-122"/>
                <a:cs typeface="SimSun" charset="-122"/>
              </a:rPr>
              <a:t>恐怖活動</a:t>
            </a:r>
            <a:r>
              <a:rPr lang="zh-CN" altLang="en-US" dirty="0">
                <a:latin typeface="SimSun" charset="-122"/>
                <a:ea typeface="SimSun" charset="-122"/>
                <a:cs typeface="SimSun" charset="-122"/>
              </a:rPr>
              <a:t>也時有所聞</a:t>
            </a:r>
            <a:r>
              <a:rPr lang="zh-CN" altLang="en-US" dirty="0" smtClean="0">
                <a:latin typeface="SimSun" charset="-122"/>
                <a:ea typeface="SimSun" charset="-122"/>
                <a:cs typeface="SimSun" charset="-122"/>
              </a:rPr>
              <a:t>。</a:t>
            </a:r>
            <a:endParaRPr lang="zh-CN" altLang="en-US" dirty="0">
              <a:latin typeface="SimSun" charset="-122"/>
              <a:ea typeface="SimSun" charset="-122"/>
              <a:cs typeface="SimSun" charset="-122"/>
            </a:endParaRPr>
          </a:p>
          <a:p>
            <a:pPr>
              <a:buClr>
                <a:schemeClr val="accent1">
                  <a:lumMod val="60000"/>
                  <a:lumOff val="40000"/>
                </a:schemeClr>
              </a:buClr>
              <a:buFont typeface="Wingdings" charset="2"/>
              <a:buChar char="n"/>
            </a:pP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endParaRPr lang="zh-CN" altLang="zh-CN" dirty="0">
              <a:latin typeface="SimSun" charset="-122"/>
              <a:ea typeface="SimSun" charset="-122"/>
              <a:cs typeface="SimSun" charset="-122"/>
            </a:endParaRPr>
          </a:p>
          <a:p>
            <a:pPr>
              <a:buClr>
                <a:schemeClr val="accent1">
                  <a:lumMod val="60000"/>
                  <a:lumOff val="40000"/>
                </a:schemeClr>
              </a:buClr>
              <a:buFont typeface="Wingdings" charset="2"/>
              <a:buChar char="n"/>
            </a:pPr>
            <a:endParaRPr kumimoji="1" lang="zh-CN" altLang="en-US" dirty="0">
              <a:latin typeface="SimSun" charset="-122"/>
              <a:ea typeface="SimSun" charset="-122"/>
              <a:cs typeface="SimSun" charset="-122"/>
            </a:endParaRPr>
          </a:p>
        </p:txBody>
      </p:sp>
      <p:sp>
        <p:nvSpPr>
          <p:cNvPr id="5" name="页脚占位符 5"/>
          <p:cNvSpPr>
            <a:spLocks noGrp="1"/>
          </p:cNvSpPr>
          <p:nvPr>
            <p:ph type="ftr" sz="quarter" idx="11"/>
          </p:nvPr>
        </p:nvSpPr>
        <p:spPr>
          <a:xfrm>
            <a:off x="457201" y="6492875"/>
            <a:ext cx="3814856" cy="365125"/>
          </a:xfrm>
        </p:spPr>
        <p:txBody>
          <a:bodyPr/>
          <a:lstStyle/>
          <a:p>
            <a:pPr algn="l"/>
            <a:r>
              <a:rPr lang="zh-CN" altLang="en-US" b="0" i="0" dirty="0" smtClean="0"/>
              <a:t>資料來源：</a:t>
            </a:r>
            <a:r>
              <a:rPr lang="pl-PL" altLang="zh-CN" b="0" i="0" dirty="0">
                <a:hlinkClick r:id="rId3"/>
              </a:rPr>
              <a:t>https://zh.wikipedia.org/zh-hk/</a:t>
            </a:r>
            <a:r>
              <a:rPr lang="zh-CN" altLang="pl-PL" b="0" i="0" dirty="0" smtClean="0">
                <a:hlinkClick r:id="rId3"/>
              </a:rPr>
              <a:t>意大利</a:t>
            </a:r>
            <a:r>
              <a:rPr lang="zh-CN" altLang="en-US" b="0" i="0" dirty="0" smtClean="0"/>
              <a:t> </a:t>
            </a:r>
            <a:endParaRPr lang="en-US" b="0" i="0" dirty="0"/>
          </a:p>
        </p:txBody>
      </p:sp>
    </p:spTree>
    <p:extLst>
      <p:ext uri="{BB962C8B-B14F-4D97-AF65-F5344CB8AC3E}">
        <p14:creationId xmlns:p14="http://schemas.microsoft.com/office/powerpoint/2010/main" val="252193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0327" y="375328"/>
            <a:ext cx="6080605" cy="674539"/>
          </a:xfrm>
        </p:spPr>
        <p:txBody>
          <a:bodyPr>
            <a:noAutofit/>
          </a:bodyPr>
          <a:lstStyle/>
          <a:p>
            <a:pPr algn="l"/>
            <a:r>
              <a:rPr kumimoji="1" lang="zh-CN" altLang="en-US" sz="4800" i="0" dirty="0"/>
              <a:t>「民族發展」通諭 </a:t>
            </a:r>
            <a:br>
              <a:rPr kumimoji="1" lang="zh-CN" altLang="en-US" sz="4800" i="0" dirty="0"/>
            </a:br>
            <a:r>
              <a:rPr kumimoji="1" lang="zh-CN" altLang="en-US" sz="4800" i="0" dirty="0"/>
              <a:t> </a:t>
            </a:r>
            <a:br>
              <a:rPr kumimoji="1" lang="zh-CN" altLang="en-US" sz="4800" i="0" dirty="0"/>
            </a:br>
            <a:endParaRPr kumimoji="1" lang="zh-CN" altLang="en-US" sz="4800" i="0" dirty="0"/>
          </a:p>
        </p:txBody>
      </p:sp>
      <p:sp>
        <p:nvSpPr>
          <p:cNvPr id="3" name="内容占位符 2"/>
          <p:cNvSpPr>
            <a:spLocks noGrp="1"/>
          </p:cNvSpPr>
          <p:nvPr>
            <p:ph idx="1"/>
          </p:nvPr>
        </p:nvSpPr>
        <p:spPr>
          <a:xfrm>
            <a:off x="747361" y="1523274"/>
            <a:ext cx="5075380" cy="4496193"/>
          </a:xfrm>
        </p:spPr>
        <p:txBody>
          <a:bodyPr>
            <a:normAutofit fontScale="92500" lnSpcReduction="10000"/>
          </a:bodyPr>
          <a:lstStyle/>
          <a:p>
            <a:pPr>
              <a:buClr>
                <a:schemeClr val="accent1">
                  <a:lumMod val="60000"/>
                  <a:lumOff val="40000"/>
                </a:schemeClr>
              </a:buClr>
              <a:buFont typeface="Wingdings" charset="2"/>
              <a:buChar char="n"/>
            </a:pPr>
            <a:r>
              <a:rPr lang="zh-CN" altLang="en-US" dirty="0" smtClean="0">
                <a:latin typeface="SimSun" charset="-122"/>
                <a:ea typeface="SimSun" charset="-122"/>
                <a:cs typeface="SimSun" charset="-122"/>
              </a:rPr>
              <a:t>針對</a:t>
            </a:r>
            <a:r>
              <a:rPr lang="zh-CN" altLang="en-US" dirty="0">
                <a:latin typeface="SimSun" charset="-122"/>
                <a:ea typeface="SimSun" charset="-122"/>
                <a:cs typeface="SimSun" charset="-122"/>
              </a:rPr>
              <a:t>的主要問題</a:t>
            </a:r>
            <a:r>
              <a:rPr lang="en-US" altLang="zh-CN" dirty="0">
                <a:latin typeface="SimSun" charset="-122"/>
                <a:ea typeface="SimSun" charset="-122"/>
                <a:cs typeface="SimSun" charset="-122"/>
              </a:rPr>
              <a:t>/</a:t>
            </a:r>
            <a:r>
              <a:rPr lang="zh-CN" altLang="en-US" dirty="0">
                <a:latin typeface="SimSun" charset="-122"/>
                <a:ea typeface="SimSun" charset="-122"/>
                <a:cs typeface="SimSun" charset="-122"/>
              </a:rPr>
              <a:t>面臨的</a:t>
            </a:r>
            <a:r>
              <a:rPr lang="zh-CN" altLang="en-US" dirty="0" smtClean="0">
                <a:latin typeface="SimSun" charset="-122"/>
                <a:ea typeface="SimSun" charset="-122"/>
                <a:cs typeface="SimSun" charset="-122"/>
              </a:rPr>
              <a:t>挑戰：</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Ø"/>
            </a:pPr>
            <a:r>
              <a:rPr lang="zh-CN" altLang="zh-CN" dirty="0"/>
              <a:t>貧富國家之間的差距愈加</a:t>
            </a:r>
            <a:r>
              <a:rPr lang="zh-CN" altLang="zh-CN" dirty="0" smtClean="0"/>
              <a:t>顯著</a:t>
            </a:r>
            <a:endParaRPr lang="en-US" altLang="zh-CN" dirty="0" smtClean="0"/>
          </a:p>
          <a:p>
            <a:pPr>
              <a:buClr>
                <a:schemeClr val="accent1">
                  <a:lumMod val="60000"/>
                  <a:lumOff val="40000"/>
                </a:schemeClr>
              </a:buClr>
              <a:buFont typeface="Wingdings" charset="2"/>
              <a:buChar char="Ø"/>
            </a:pPr>
            <a:endParaRPr lang="en-US" altLang="zh-CN" dirty="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a:latin typeface="SimSun" charset="-122"/>
                <a:ea typeface="SimSun" charset="-122"/>
                <a:cs typeface="SimSun" charset="-122"/>
              </a:rPr>
              <a:t>主要信息</a:t>
            </a:r>
            <a:r>
              <a:rPr lang="zh-CN" altLang="en-US" dirty="0" smtClean="0">
                <a:latin typeface="SimSun" charset="-122"/>
                <a:ea typeface="SimSun" charset="-122"/>
                <a:cs typeface="SimSun" charset="-122"/>
              </a:rPr>
              <a:t>及內容重點：</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a:solidFill>
                  <a:srgbClr val="0070C0"/>
                </a:solidFill>
                <a:latin typeface="SimSun" charset="-122"/>
                <a:ea typeface="SimSun" charset="-122"/>
                <a:cs typeface="SimSun" charset="-122"/>
              </a:rPr>
              <a:t>保證世界永久和平 </a:t>
            </a:r>
          </a:p>
          <a:p>
            <a:pPr>
              <a:buClr>
                <a:schemeClr val="accent1">
                  <a:lumMod val="60000"/>
                  <a:lumOff val="40000"/>
                </a:schemeClr>
              </a:buClr>
              <a:buFont typeface="Wingdings" charset="2"/>
              <a:buChar char="n"/>
            </a:pPr>
            <a:r>
              <a:rPr lang="zh-CN" altLang="en-US" dirty="0">
                <a:solidFill>
                  <a:srgbClr val="0070C0"/>
                </a:solidFill>
                <a:latin typeface="SimSun" charset="-122"/>
                <a:ea typeface="SimSun" charset="-122"/>
                <a:cs typeface="SimSun" charset="-122"/>
              </a:rPr>
              <a:t>要求各民族間</a:t>
            </a:r>
            <a:r>
              <a:rPr lang="en-US" altLang="zh-CN" dirty="0">
                <a:solidFill>
                  <a:srgbClr val="0070C0"/>
                </a:solidFill>
                <a:latin typeface="SimSun" charset="-122"/>
                <a:ea typeface="SimSun" charset="-122"/>
                <a:cs typeface="SimSun" charset="-122"/>
              </a:rPr>
              <a:t>,</a:t>
            </a:r>
            <a:r>
              <a:rPr lang="zh-CN" altLang="en-US" dirty="0" smtClean="0">
                <a:solidFill>
                  <a:srgbClr val="0070C0"/>
                </a:solidFill>
                <a:latin typeface="SimSun" charset="-122"/>
                <a:ea typeface="SimSun" charset="-122"/>
                <a:cs typeface="SimSun" charset="-122"/>
              </a:rPr>
              <a:t>保持</a:t>
            </a:r>
            <a:r>
              <a:rPr lang="zh-CN" altLang="en-US" dirty="0">
                <a:solidFill>
                  <a:srgbClr val="0070C0"/>
                </a:solidFill>
                <a:latin typeface="SimSun" charset="-122"/>
                <a:ea typeface="SimSun" charset="-122"/>
                <a:cs typeface="SimSun" charset="-122"/>
              </a:rPr>
              <a:t>友愛的正義 </a:t>
            </a:r>
            <a:endParaRPr lang="en-US" altLang="zh-CN"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n"/>
            </a:pPr>
            <a:r>
              <a:rPr lang="zh-CN" altLang="en-US" dirty="0">
                <a:solidFill>
                  <a:srgbClr val="0070C0"/>
                </a:solidFill>
                <a:latin typeface="SimSun" charset="-122"/>
                <a:ea typeface="SimSun" charset="-122"/>
                <a:cs typeface="SimSun" charset="-122"/>
              </a:rPr>
              <a:t>推進民族的發展 </a:t>
            </a:r>
          </a:p>
          <a:p>
            <a:pPr>
              <a:buClr>
                <a:schemeClr val="accent1">
                  <a:lumMod val="60000"/>
                  <a:lumOff val="40000"/>
                </a:schemeClr>
              </a:buClr>
              <a:buFont typeface="Wingdings" charset="2"/>
              <a:buChar char="n"/>
            </a:pP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Ø"/>
            </a:pPr>
            <a:r>
              <a:rPr lang="zh-CN" altLang="en-US" dirty="0">
                <a:latin typeface="SimSun" charset="-122"/>
                <a:ea typeface="SimSun" charset="-122"/>
                <a:cs typeface="SimSun" charset="-122"/>
              </a:rPr>
              <a:t>發展是和平的新名字</a:t>
            </a:r>
            <a:r>
              <a:rPr lang="zh-CN" altLang="en-US" dirty="0" smtClean="0">
                <a:latin typeface="SimSun" charset="-122"/>
                <a:ea typeface="SimSun" charset="-122"/>
                <a:cs typeface="SimSun" charset="-122"/>
              </a:rPr>
              <a:t>，</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Ø"/>
            </a:pPr>
            <a:r>
              <a:rPr lang="zh-CN" altLang="en-US" dirty="0" smtClean="0">
                <a:latin typeface="SimSun" charset="-122"/>
                <a:ea typeface="SimSun" charset="-122"/>
                <a:cs typeface="SimSun" charset="-122"/>
              </a:rPr>
              <a:t>社會</a:t>
            </a:r>
            <a:r>
              <a:rPr lang="zh-CN" altLang="en-US" dirty="0">
                <a:latin typeface="SimSun" charset="-122"/>
                <a:ea typeface="SimSun" charset="-122"/>
                <a:cs typeface="SimSun" charset="-122"/>
              </a:rPr>
              <a:t>發展是為成就人</a:t>
            </a:r>
            <a:r>
              <a:rPr lang="zh-CN" altLang="en-US" dirty="0" smtClean="0">
                <a:latin typeface="SimSun" charset="-122"/>
                <a:ea typeface="SimSun" charset="-122"/>
                <a:cs typeface="SimSun" charset="-122"/>
              </a:rPr>
              <a:t>，</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Ø"/>
            </a:pPr>
            <a:r>
              <a:rPr lang="zh-CN" altLang="en-US" dirty="0" smtClean="0">
                <a:latin typeface="SimSun" charset="-122"/>
                <a:ea typeface="SimSun" charset="-122"/>
                <a:cs typeface="SimSun" charset="-122"/>
              </a:rPr>
              <a:t>國與</a:t>
            </a:r>
            <a:r>
              <a:rPr lang="zh-CN" altLang="en-US" dirty="0">
                <a:latin typeface="SimSun" charset="-122"/>
                <a:ea typeface="SimSun" charset="-122"/>
                <a:cs typeface="SimSun" charset="-122"/>
              </a:rPr>
              <a:t>國之間要發揮休戚相關的精神</a:t>
            </a:r>
            <a:endParaRPr lang="zh-CN" altLang="zh-CN" dirty="0">
              <a:latin typeface="SimSun" charset="-122"/>
              <a:ea typeface="SimSun" charset="-122"/>
              <a:cs typeface="SimSun" charset="-122"/>
            </a:endParaRPr>
          </a:p>
          <a:p>
            <a:pPr>
              <a:buClr>
                <a:schemeClr val="accent1">
                  <a:lumMod val="60000"/>
                  <a:lumOff val="40000"/>
                </a:schemeClr>
              </a:buClr>
              <a:buFont typeface="Wingdings" charset="2"/>
              <a:buChar char="n"/>
            </a:pPr>
            <a:endParaRPr kumimoji="1" lang="zh-CN" altLang="en-US" dirty="0">
              <a:latin typeface="SimSun" charset="-122"/>
              <a:ea typeface="SimSun" charset="-122"/>
              <a:cs typeface="SimSun" charset="-122"/>
            </a:endParaRPr>
          </a:p>
        </p:txBody>
      </p:sp>
      <p:sp>
        <p:nvSpPr>
          <p:cNvPr id="6" name="页脚占位符 5"/>
          <p:cNvSpPr>
            <a:spLocks noGrp="1"/>
          </p:cNvSpPr>
          <p:nvPr>
            <p:ph type="ftr" sz="quarter" idx="11"/>
          </p:nvPr>
        </p:nvSpPr>
        <p:spPr>
          <a:xfrm>
            <a:off x="4419601" y="6492875"/>
            <a:ext cx="3814856" cy="365125"/>
          </a:xfrm>
        </p:spPr>
        <p:txBody>
          <a:bodyPr/>
          <a:lstStyle/>
          <a:p>
            <a:pPr algn="ctr"/>
            <a:r>
              <a:rPr lang="zh-CN" altLang="en-US" b="0" i="0"/>
              <a:t>教宗保祿六</a:t>
            </a:r>
            <a:r>
              <a:rPr lang="zh-CN" altLang="en-US" b="0" i="0" smtClean="0"/>
              <a:t>世「</a:t>
            </a:r>
            <a:r>
              <a:rPr lang="zh-CN" altLang="en-US" b="0" i="0"/>
              <a:t>民族發展」通諭</a:t>
            </a:r>
            <a:endParaRPr lang="en-US" b="0" i="0" dirty="0"/>
          </a:p>
        </p:txBody>
      </p:sp>
      <p:sp>
        <p:nvSpPr>
          <p:cNvPr id="5" name="内容占位符 2"/>
          <p:cNvSpPr txBox="1">
            <a:spLocks/>
          </p:cNvSpPr>
          <p:nvPr/>
        </p:nvSpPr>
        <p:spPr>
          <a:xfrm>
            <a:off x="6620932" y="1633009"/>
            <a:ext cx="4759832" cy="2643569"/>
          </a:xfrm>
          <a:prstGeom prst="rect">
            <a:avLst/>
          </a:prstGeom>
          <a:solidFill>
            <a:schemeClr val="tx2">
              <a:lumMod val="10000"/>
              <a:lumOff val="90000"/>
            </a:schemeClr>
          </a:solidFill>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a:buClr>
                <a:schemeClr val="accent1">
                  <a:lumMod val="60000"/>
                  <a:lumOff val="40000"/>
                </a:schemeClr>
              </a:buClr>
              <a:buFont typeface="Wingdings" charset="2"/>
              <a:buChar char="n"/>
            </a:pPr>
            <a:r>
              <a:rPr lang="zh-CN" altLang="en-US" dirty="0" smtClean="0">
                <a:latin typeface="SimSun" charset="-122"/>
                <a:ea typeface="SimSun" charset="-122"/>
                <a:cs typeface="SimSun" charset="-122"/>
              </a:rPr>
              <a:t>第一部分重點：</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ü"/>
            </a:pPr>
            <a:r>
              <a:rPr lang="zh-CN" altLang="en-US" u="sng" dirty="0" smtClean="0">
                <a:solidFill>
                  <a:srgbClr val="0070C0"/>
                </a:solidFill>
                <a:latin typeface="SimSun" charset="-122"/>
                <a:ea typeface="SimSun" charset="-122"/>
                <a:cs typeface="SimSun" charset="-122"/>
              </a:rPr>
              <a:t>人性</a:t>
            </a:r>
            <a:r>
              <a:rPr lang="zh-CN" altLang="en-US" dirty="0">
                <a:solidFill>
                  <a:srgbClr val="0070C0"/>
                </a:solidFill>
                <a:latin typeface="SimSun" charset="-122"/>
                <a:ea typeface="SimSun" charset="-122"/>
                <a:cs typeface="SimSun" charset="-122"/>
              </a:rPr>
              <a:t>的發展：理性 意志 互相扶助</a:t>
            </a:r>
          </a:p>
          <a:p>
            <a:pPr>
              <a:buClr>
                <a:schemeClr val="accent1">
                  <a:lumMod val="60000"/>
                  <a:lumOff val="40000"/>
                </a:schemeClr>
              </a:buClr>
              <a:buFont typeface="Wingdings" charset="2"/>
              <a:buChar char="ü"/>
            </a:pPr>
            <a:r>
              <a:rPr lang="zh-CN" altLang="en-US" dirty="0">
                <a:solidFill>
                  <a:srgbClr val="0070C0"/>
                </a:solidFill>
                <a:latin typeface="SimSun" charset="-122"/>
                <a:ea typeface="SimSun" charset="-122"/>
                <a:cs typeface="SimSun" charset="-122"/>
              </a:rPr>
              <a:t>共同發展：全人類</a:t>
            </a:r>
            <a:r>
              <a:rPr lang="zh-CN" altLang="en-US" dirty="0" smtClean="0">
                <a:solidFill>
                  <a:srgbClr val="0070C0"/>
                </a:solidFill>
                <a:latin typeface="SimSun" charset="-122"/>
                <a:ea typeface="SimSun" charset="-122"/>
                <a:cs typeface="SimSun" charset="-122"/>
              </a:rPr>
              <a:t>。</a:t>
            </a:r>
            <a:endParaRPr lang="en-US" altLang="zh-CN"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ü"/>
            </a:pPr>
            <a:r>
              <a:rPr lang="zh-CN" altLang="en-US" dirty="0" smtClean="0">
                <a:solidFill>
                  <a:srgbClr val="0070C0"/>
                </a:solidFill>
                <a:latin typeface="SimSun" charset="-122"/>
                <a:ea typeface="SimSun" charset="-122"/>
                <a:cs typeface="SimSun" charset="-122"/>
              </a:rPr>
              <a:t>每個</a:t>
            </a:r>
            <a:r>
              <a:rPr lang="zh-CN" altLang="en-US" dirty="0">
                <a:solidFill>
                  <a:srgbClr val="0070C0"/>
                </a:solidFill>
                <a:latin typeface="SimSun" charset="-122"/>
                <a:ea typeface="SimSun" charset="-122"/>
                <a:cs typeface="SimSun" charset="-122"/>
              </a:rPr>
              <a:t>人人性的發展</a:t>
            </a:r>
          </a:p>
          <a:p>
            <a:pPr>
              <a:buClr>
                <a:schemeClr val="accent1">
                  <a:lumMod val="60000"/>
                  <a:lumOff val="40000"/>
                </a:schemeClr>
              </a:buClr>
              <a:buFont typeface="Wingdings" charset="2"/>
              <a:buChar char="ü"/>
            </a:pPr>
            <a:r>
              <a:rPr lang="zh-CN" altLang="en-US" dirty="0">
                <a:solidFill>
                  <a:srgbClr val="0070C0"/>
                </a:solidFill>
                <a:latin typeface="SimSun" charset="-122"/>
                <a:ea typeface="SimSun" charset="-122"/>
                <a:cs typeface="SimSun" charset="-122"/>
              </a:rPr>
              <a:t>為人服務</a:t>
            </a:r>
          </a:p>
          <a:p>
            <a:pPr>
              <a:buClr>
                <a:schemeClr val="accent1">
                  <a:lumMod val="60000"/>
                  <a:lumOff val="40000"/>
                </a:schemeClr>
              </a:buClr>
              <a:buFont typeface="Wingdings" charset="2"/>
              <a:buChar char="n"/>
            </a:pP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ü"/>
            </a:pPr>
            <a:endParaRPr kumimoji="1" lang="zh-CN" altLang="en-US" dirty="0">
              <a:latin typeface="SimSun" charset="-122"/>
              <a:ea typeface="SimSun" charset="-122"/>
              <a:cs typeface="SimSun" charset="-122"/>
            </a:endParaRPr>
          </a:p>
        </p:txBody>
      </p:sp>
    </p:spTree>
    <p:extLst>
      <p:ext uri="{BB962C8B-B14F-4D97-AF65-F5344CB8AC3E}">
        <p14:creationId xmlns:p14="http://schemas.microsoft.com/office/powerpoint/2010/main" val="787142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5016" y="1190937"/>
            <a:ext cx="11310643" cy="4933818"/>
          </a:xfrm>
        </p:spPr>
        <p:txBody>
          <a:bodyPr>
            <a:normAutofit fontScale="92500" lnSpcReduction="10000"/>
          </a:bodyPr>
          <a:lstStyle/>
          <a:p>
            <a:pPr>
              <a:buClr>
                <a:schemeClr val="accent1">
                  <a:lumMod val="60000"/>
                  <a:lumOff val="40000"/>
                </a:schemeClr>
              </a:buClr>
              <a:buFont typeface="Wingdings" charset="2"/>
              <a:buChar char="n"/>
            </a:pPr>
            <a:r>
              <a:rPr kumimoji="1" lang="zh-CN" altLang="en-US" dirty="0" smtClean="0">
                <a:solidFill>
                  <a:srgbClr val="0070C0"/>
                </a:solidFill>
                <a:latin typeface="SimSun" charset="-122"/>
                <a:ea typeface="SimSun" charset="-122"/>
                <a:cs typeface="SimSun" charset="-122"/>
              </a:rPr>
              <a:t>民族</a:t>
            </a:r>
            <a:r>
              <a:rPr kumimoji="1" lang="zh-CN" altLang="en-US" dirty="0">
                <a:solidFill>
                  <a:srgbClr val="0070C0"/>
                </a:solidFill>
                <a:latin typeface="SimSun" charset="-122"/>
                <a:ea typeface="SimSun" charset="-122"/>
                <a:cs typeface="SimSun" charset="-122"/>
              </a:rPr>
              <a:t>的發展</a:t>
            </a:r>
            <a:r>
              <a:rPr kumimoji="1" lang="zh-CN" altLang="en-US" dirty="0" smtClean="0">
                <a:solidFill>
                  <a:srgbClr val="0070C0"/>
                </a:solidFill>
                <a:latin typeface="SimSun" charset="-122"/>
                <a:ea typeface="SimSun" charset="-122"/>
                <a:cs typeface="SimSun" charset="-122"/>
              </a:rPr>
              <a:t>：</a:t>
            </a:r>
            <a:endParaRPr kumimoji="1" lang="en-US" altLang="zh-CN"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dirty="0" smtClean="0">
                <a:latin typeface="SimSun" charset="-122"/>
                <a:ea typeface="SimSun" charset="-122"/>
                <a:cs typeface="SimSun" charset="-122"/>
              </a:rPr>
              <a:t>從苦境</a:t>
            </a:r>
            <a:r>
              <a:rPr kumimoji="1" lang="zh-CN" altLang="en-US" dirty="0">
                <a:latin typeface="SimSun" charset="-122"/>
                <a:ea typeface="SimSun" charset="-122"/>
                <a:cs typeface="SimSun" charset="-122"/>
              </a:rPr>
              <a:t>中解放 </a:t>
            </a:r>
            <a:endParaRPr kumimoji="1"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dirty="0" smtClean="0">
                <a:latin typeface="SimSun" charset="-122"/>
                <a:ea typeface="SimSun" charset="-122"/>
                <a:cs typeface="SimSun" charset="-122"/>
              </a:rPr>
              <a:t>分享國家進步的更多利益、重視有才能的人</a:t>
            </a:r>
            <a:endParaRPr kumimoji="1"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dirty="0" smtClean="0">
                <a:latin typeface="SimSun" charset="-122"/>
                <a:ea typeface="SimSun" charset="-122"/>
                <a:cs typeface="SimSun" charset="-122"/>
              </a:rPr>
              <a:t>更大進步的民族發展 </a:t>
            </a:r>
            <a:endParaRPr kumimoji="1"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dirty="0">
                <a:solidFill>
                  <a:srgbClr val="0070C0"/>
                </a:solidFill>
                <a:latin typeface="SimSun" charset="-122"/>
                <a:ea typeface="SimSun" charset="-122"/>
                <a:cs typeface="SimSun" charset="-122"/>
              </a:rPr>
              <a:t>為人服務</a:t>
            </a:r>
            <a:r>
              <a:rPr kumimoji="1" lang="zh-CN" altLang="en-US" dirty="0">
                <a:latin typeface="SimSun" charset="-122"/>
                <a:ea typeface="SimSun" charset="-122"/>
                <a:cs typeface="SimSun" charset="-122"/>
              </a:rPr>
              <a:t>引為自己的責任</a:t>
            </a:r>
            <a:r>
              <a:rPr kumimoji="1" lang="en-US" altLang="zh-CN" dirty="0" smtClean="0">
                <a:latin typeface="SimSun" charset="-122"/>
                <a:ea typeface="SimSun" charset="-122"/>
                <a:cs typeface="SimSun" charset="-122"/>
              </a:rPr>
              <a:t>,</a:t>
            </a:r>
            <a:r>
              <a:rPr kumimoji="1" lang="zh-CN" altLang="en-US" dirty="0" smtClean="0">
                <a:latin typeface="SimSun" charset="-122"/>
                <a:ea typeface="SimSun" charset="-122"/>
                <a:cs typeface="SimSun" charset="-122"/>
              </a:rPr>
              <a:t> 以</a:t>
            </a:r>
            <a:r>
              <a:rPr kumimoji="1" lang="zh-CN" altLang="en-US" dirty="0">
                <a:solidFill>
                  <a:srgbClr val="0070C0"/>
                </a:solidFill>
                <a:latin typeface="SimSun" charset="-122"/>
                <a:ea typeface="SimSun" charset="-122"/>
                <a:cs typeface="SimSun" charset="-122"/>
              </a:rPr>
              <a:t>團體</a:t>
            </a:r>
            <a:r>
              <a:rPr kumimoji="1" lang="zh-CN" altLang="en-US" dirty="0" smtClean="0">
                <a:solidFill>
                  <a:srgbClr val="0070C0"/>
                </a:solidFill>
                <a:latin typeface="SimSun" charset="-122"/>
                <a:ea typeface="SimSun" charset="-122"/>
                <a:cs typeface="SimSun" charset="-122"/>
              </a:rPr>
              <a:t>行動</a:t>
            </a:r>
            <a:r>
              <a:rPr kumimoji="1" lang="zh-CN" altLang="en-US" dirty="0" smtClean="0">
                <a:solidFill>
                  <a:schemeClr val="tx1"/>
                </a:solidFill>
                <a:latin typeface="SimSun" charset="-122"/>
                <a:ea typeface="SimSun" charset="-122"/>
                <a:cs typeface="SimSun" charset="-122"/>
              </a:rPr>
              <a:t>來</a:t>
            </a:r>
            <a:r>
              <a:rPr kumimoji="1" lang="zh-CN" altLang="en-US" dirty="0" smtClean="0">
                <a:latin typeface="SimSun" charset="-122"/>
                <a:ea typeface="SimSun" charset="-122"/>
                <a:cs typeface="SimSun" charset="-122"/>
              </a:rPr>
              <a:t>挽</a:t>
            </a:r>
            <a:r>
              <a:rPr kumimoji="1" lang="zh-CN" altLang="en-US" dirty="0">
                <a:latin typeface="SimSun" charset="-122"/>
                <a:ea typeface="SimSun" charset="-122"/>
                <a:cs typeface="SimSun" charset="-122"/>
              </a:rPr>
              <a:t>救時局的危殆。 </a:t>
            </a:r>
          </a:p>
          <a:p>
            <a:pPr>
              <a:buClr>
                <a:schemeClr val="accent1">
                  <a:lumMod val="60000"/>
                  <a:lumOff val="40000"/>
                </a:schemeClr>
              </a:buClr>
              <a:buFont typeface="Wingdings" charset="2"/>
              <a:buChar char="n"/>
            </a:pPr>
            <a:endParaRPr kumimoji="1" lang="en-US" altLang="zh-CN" dirty="0">
              <a:latin typeface="SimSun" charset="-122"/>
              <a:ea typeface="SimSun" charset="-122"/>
              <a:cs typeface="SimSun" charset="-122"/>
            </a:endParaRPr>
          </a:p>
          <a:p>
            <a:pPr>
              <a:buClr>
                <a:schemeClr val="accent1">
                  <a:lumMod val="60000"/>
                  <a:lumOff val="40000"/>
                </a:schemeClr>
              </a:buClr>
              <a:buFont typeface="Wingdings" charset="2"/>
              <a:buChar char="n"/>
            </a:pPr>
            <a:r>
              <a:rPr lang="zh-CN" altLang="zh-CN" dirty="0" smtClean="0">
                <a:solidFill>
                  <a:srgbClr val="0070C0"/>
                </a:solidFill>
                <a:latin typeface="SimSun" charset="-122"/>
                <a:ea typeface="SimSun" charset="-122"/>
                <a:cs typeface="SimSun" charset="-122"/>
              </a:rPr>
              <a:t>正</a:t>
            </a:r>
            <a:r>
              <a:rPr lang="zh-CN" altLang="zh-CN" dirty="0">
                <a:solidFill>
                  <a:srgbClr val="0070C0"/>
                </a:solidFill>
                <a:latin typeface="SimSun" charset="-122"/>
                <a:ea typeface="SimSun" charset="-122"/>
                <a:cs typeface="SimSun" charset="-122"/>
              </a:rPr>
              <a:t>義與</a:t>
            </a:r>
            <a:r>
              <a:rPr lang="zh-CN" altLang="zh-CN" dirty="0" smtClean="0">
                <a:solidFill>
                  <a:srgbClr val="0070C0"/>
                </a:solidFill>
                <a:latin typeface="SimSun" charset="-122"/>
                <a:ea typeface="SimSun" charset="-122"/>
                <a:cs typeface="SimSun" charset="-122"/>
              </a:rPr>
              <a:t>和平</a:t>
            </a:r>
            <a:r>
              <a:rPr lang="en-US" altLang="zh-CN" dirty="0" smtClean="0">
                <a:latin typeface="SimSun" charset="-122"/>
                <a:ea typeface="SimSun" charset="-122"/>
                <a:cs typeface="SimSun" charset="-122"/>
              </a:rPr>
              <a:t>——</a:t>
            </a:r>
            <a:r>
              <a:rPr lang="zh-CN" altLang="en-US" dirty="0">
                <a:latin typeface="SimSun" charset="-122"/>
                <a:ea typeface="SimSun" charset="-122"/>
                <a:cs typeface="SimSun" charset="-122"/>
              </a:rPr>
              <a:t>宗座委員會的名稱和宗旨</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ü"/>
            </a:pPr>
            <a:r>
              <a:rPr lang="zh-CN" altLang="en-US" dirty="0">
                <a:latin typeface="SimSun" charset="-122"/>
                <a:ea typeface="SimSun" charset="-122"/>
                <a:cs typeface="SimSun" charset="-122"/>
              </a:rPr>
              <a:t>在教會中樞</a:t>
            </a:r>
            <a:r>
              <a:rPr lang="en-US" altLang="zh-CN" dirty="0">
                <a:latin typeface="SimSun" charset="-122"/>
                <a:ea typeface="SimSun" charset="-122"/>
                <a:cs typeface="SimSun" charset="-122"/>
              </a:rPr>
              <a:t>,</a:t>
            </a:r>
            <a:r>
              <a:rPr lang="zh-CN" altLang="en-US" dirty="0">
                <a:latin typeface="SimSun" charset="-122"/>
                <a:ea typeface="SimSun" charset="-122"/>
                <a:cs typeface="SimSun" charset="-122"/>
              </a:rPr>
              <a:t>設立一個宗座委員會 </a:t>
            </a: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ü"/>
            </a:pPr>
            <a:r>
              <a:rPr lang="zh-CN" altLang="en-US" dirty="0">
                <a:solidFill>
                  <a:srgbClr val="0070C0"/>
                </a:solidFill>
                <a:latin typeface="SimSun" charset="-122"/>
                <a:ea typeface="SimSun" charset="-122"/>
                <a:cs typeface="SimSun" charset="-122"/>
              </a:rPr>
              <a:t>「喚起現時代所賦與他們的</a:t>
            </a:r>
            <a:r>
              <a:rPr lang="zh-CN" altLang="en-US" dirty="0" smtClean="0">
                <a:solidFill>
                  <a:srgbClr val="0070C0"/>
                </a:solidFill>
                <a:latin typeface="SimSun" charset="-122"/>
                <a:ea typeface="SimSun" charset="-122"/>
                <a:cs typeface="SimSun" charset="-122"/>
              </a:rPr>
              <a:t>職責之</a:t>
            </a:r>
            <a:r>
              <a:rPr lang="zh-CN" altLang="en-US" dirty="0">
                <a:solidFill>
                  <a:srgbClr val="0070C0"/>
                </a:solidFill>
                <a:latin typeface="SimSun" charset="-122"/>
                <a:ea typeface="SimSun" charset="-122"/>
                <a:cs typeface="SimSun" charset="-122"/>
              </a:rPr>
              <a:t>認識</a:t>
            </a:r>
            <a:r>
              <a:rPr lang="en-US" altLang="zh-CN" dirty="0">
                <a:solidFill>
                  <a:srgbClr val="0070C0"/>
                </a:solidFill>
                <a:latin typeface="SimSun" charset="-122"/>
                <a:ea typeface="SimSun" charset="-122"/>
                <a:cs typeface="SimSun" charset="-122"/>
              </a:rPr>
              <a:t>,</a:t>
            </a:r>
            <a:r>
              <a:rPr lang="zh-CN" altLang="en-US" dirty="0">
                <a:solidFill>
                  <a:srgbClr val="0070C0"/>
                </a:solidFill>
                <a:latin typeface="SimSun" charset="-122"/>
                <a:ea typeface="SimSun" charset="-122"/>
                <a:cs typeface="SimSun" charset="-122"/>
              </a:rPr>
              <a:t>使能推進貧窮民族的發展</a:t>
            </a:r>
            <a:r>
              <a:rPr lang="en-US" altLang="zh-CN" dirty="0">
                <a:solidFill>
                  <a:srgbClr val="0070C0"/>
                </a:solidFill>
                <a:latin typeface="SimSun" charset="-122"/>
                <a:ea typeface="SimSun" charset="-122"/>
                <a:cs typeface="SimSun" charset="-122"/>
              </a:rPr>
              <a:t>,</a:t>
            </a:r>
            <a:r>
              <a:rPr lang="zh-CN" altLang="en-US" dirty="0">
                <a:solidFill>
                  <a:srgbClr val="0070C0"/>
                </a:solidFill>
                <a:latin typeface="SimSun" charset="-122"/>
                <a:ea typeface="SimSun" charset="-122"/>
                <a:cs typeface="SimSun" charset="-122"/>
              </a:rPr>
              <a:t>維護國際間的社會正義</a:t>
            </a:r>
            <a:r>
              <a:rPr lang="en-US" altLang="zh-CN" dirty="0">
                <a:solidFill>
                  <a:srgbClr val="0070C0"/>
                </a:solidFill>
                <a:latin typeface="SimSun" charset="-122"/>
                <a:ea typeface="SimSun" charset="-122"/>
                <a:cs typeface="SimSun" charset="-122"/>
              </a:rPr>
              <a:t>,</a:t>
            </a:r>
            <a:r>
              <a:rPr lang="zh-CN" altLang="en-US" dirty="0">
                <a:solidFill>
                  <a:srgbClr val="0070C0"/>
                </a:solidFill>
                <a:latin typeface="SimSun" charset="-122"/>
                <a:ea typeface="SimSun" charset="-122"/>
                <a:cs typeface="SimSun" charset="-122"/>
              </a:rPr>
              <a:t>協助落後民族</a:t>
            </a:r>
            <a:r>
              <a:rPr lang="en-US" altLang="zh-CN" dirty="0">
                <a:solidFill>
                  <a:srgbClr val="0070C0"/>
                </a:solidFill>
                <a:latin typeface="SimSun" charset="-122"/>
                <a:ea typeface="SimSun" charset="-122"/>
                <a:cs typeface="SimSun" charset="-122"/>
              </a:rPr>
              <a:t>,</a:t>
            </a:r>
            <a:r>
              <a:rPr lang="zh-CN" altLang="en-US" dirty="0">
                <a:solidFill>
                  <a:srgbClr val="0070C0"/>
                </a:solidFill>
                <a:latin typeface="SimSun" charset="-122"/>
                <a:ea typeface="SimSun" charset="-122"/>
                <a:cs typeface="SimSun" charset="-122"/>
              </a:rPr>
              <a:t>使之能自給自足</a:t>
            </a:r>
            <a:r>
              <a:rPr lang="en-US" altLang="zh-CN" dirty="0">
                <a:solidFill>
                  <a:srgbClr val="0070C0"/>
                </a:solidFill>
                <a:latin typeface="SimSun" charset="-122"/>
                <a:ea typeface="SimSun" charset="-122"/>
                <a:cs typeface="SimSun" charset="-122"/>
              </a:rPr>
              <a:t>, </a:t>
            </a:r>
            <a:r>
              <a:rPr lang="zh-CN" altLang="en-US" dirty="0" smtClean="0">
                <a:solidFill>
                  <a:srgbClr val="0070C0"/>
                </a:solidFill>
                <a:latin typeface="SimSun" charset="-122"/>
                <a:ea typeface="SimSun" charset="-122"/>
                <a:cs typeface="SimSun" charset="-122"/>
              </a:rPr>
              <a:t>自圖</a:t>
            </a:r>
            <a:r>
              <a:rPr lang="zh-CN" altLang="en-US" dirty="0">
                <a:solidFill>
                  <a:srgbClr val="0070C0"/>
                </a:solidFill>
                <a:latin typeface="SimSun" charset="-122"/>
                <a:ea typeface="SimSun" charset="-122"/>
                <a:cs typeface="SimSun" charset="-122"/>
              </a:rPr>
              <a:t>發展。</a:t>
            </a:r>
            <a:r>
              <a:rPr lang="zh-CN" altLang="en-US" dirty="0" smtClean="0">
                <a:solidFill>
                  <a:srgbClr val="0070C0"/>
                </a:solidFill>
                <a:latin typeface="SimSun" charset="-122"/>
                <a:ea typeface="SimSun" charset="-122"/>
                <a:cs typeface="SimSun" charset="-122"/>
              </a:rPr>
              <a:t>」</a:t>
            </a:r>
            <a:endParaRPr lang="en-US" altLang="zh-CN"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ü"/>
            </a:pPr>
            <a:r>
              <a:rPr lang="zh-CN" altLang="en-US" dirty="0" smtClean="0">
                <a:latin typeface="SimSun" charset="-122"/>
                <a:ea typeface="SimSun" charset="-122"/>
                <a:cs typeface="SimSun" charset="-122"/>
              </a:rPr>
              <a:t>把</a:t>
            </a:r>
            <a:r>
              <a:rPr lang="zh-CN" altLang="en-US" dirty="0">
                <a:latin typeface="SimSun" charset="-122"/>
                <a:ea typeface="SimSun" charset="-122"/>
                <a:cs typeface="SimSun" charset="-122"/>
              </a:rPr>
              <a:t>公教子女、基督弟兄和一般善心人士都重新集合起來</a:t>
            </a:r>
            <a:r>
              <a:rPr lang="zh-CN" altLang="en-US" dirty="0" smtClean="0">
                <a:latin typeface="SimSun" charset="-122"/>
                <a:ea typeface="SimSun" charset="-122"/>
                <a:cs typeface="SimSun" charset="-122"/>
              </a:rPr>
              <a:t>。</a:t>
            </a:r>
            <a:endParaRPr lang="en-US" altLang="zh-CN" dirty="0">
              <a:latin typeface="SimSun" charset="-122"/>
              <a:ea typeface="SimSun" charset="-122"/>
              <a:cs typeface="SimSun" charset="-122"/>
            </a:endParaRPr>
          </a:p>
          <a:p>
            <a:pPr>
              <a:buClr>
                <a:schemeClr val="accent1">
                  <a:lumMod val="60000"/>
                  <a:lumOff val="40000"/>
                </a:schemeClr>
              </a:buClr>
              <a:buFont typeface="Wingdings" charset="2"/>
              <a:buChar char="ü"/>
            </a:pPr>
            <a:r>
              <a:rPr lang="zh-CN" altLang="en-US" dirty="0" smtClean="0">
                <a:solidFill>
                  <a:srgbClr val="0070C0"/>
                </a:solidFill>
                <a:latin typeface="SimSun" charset="-122"/>
                <a:ea typeface="SimSun" charset="-122"/>
                <a:cs typeface="SimSun" charset="-122"/>
              </a:rPr>
              <a:t>為人</a:t>
            </a:r>
            <a:r>
              <a:rPr lang="zh-CN" altLang="en-US" dirty="0">
                <a:solidFill>
                  <a:srgbClr val="0070C0"/>
                </a:solidFill>
                <a:latin typeface="SimSun" charset="-122"/>
                <a:ea typeface="SimSun" charset="-122"/>
                <a:cs typeface="SimSun" charset="-122"/>
              </a:rPr>
              <a:t>類全面發展、和社會</a:t>
            </a:r>
            <a:r>
              <a:rPr lang="zh-CN" altLang="en-US" dirty="0" smtClean="0">
                <a:solidFill>
                  <a:srgbClr val="0070C0"/>
                </a:solidFill>
                <a:latin typeface="SimSun" charset="-122"/>
                <a:ea typeface="SimSun" charset="-122"/>
                <a:cs typeface="SimSun" charset="-122"/>
              </a:rPr>
              <a:t>一致</a:t>
            </a:r>
            <a:r>
              <a:rPr lang="zh-CN" altLang="en-US" dirty="0">
                <a:solidFill>
                  <a:srgbClr val="0070C0"/>
                </a:solidFill>
                <a:latin typeface="SimSun" charset="-122"/>
                <a:ea typeface="SimSun" charset="-122"/>
                <a:cs typeface="SimSun" charset="-122"/>
              </a:rPr>
              <a:t>進步</a:t>
            </a:r>
            <a:r>
              <a:rPr lang="en-US" altLang="zh-CN" dirty="0" smtClean="0">
                <a:latin typeface="SimSun" charset="-122"/>
                <a:ea typeface="SimSun" charset="-122"/>
                <a:cs typeface="SimSun" charset="-122"/>
              </a:rPr>
              <a:t>,</a:t>
            </a:r>
            <a:r>
              <a:rPr lang="zh-CN" altLang="en-US" dirty="0" smtClean="0">
                <a:latin typeface="SimSun" charset="-122"/>
                <a:ea typeface="SimSun" charset="-122"/>
                <a:cs typeface="SimSun" charset="-122"/>
              </a:rPr>
              <a:t> 寄望</a:t>
            </a:r>
            <a:r>
              <a:rPr lang="zh-CN" altLang="en-US" dirty="0">
                <a:latin typeface="SimSun" charset="-122"/>
                <a:ea typeface="SimSun" charset="-122"/>
                <a:cs typeface="SimSun" charset="-122"/>
              </a:rPr>
              <a:t>於</a:t>
            </a:r>
            <a:r>
              <a:rPr lang="zh-CN" altLang="en-US" dirty="0" smtClean="0">
                <a:latin typeface="SimSun" charset="-122"/>
                <a:ea typeface="SimSun" charset="-122"/>
                <a:cs typeface="SimSun" charset="-122"/>
              </a:rPr>
              <a:t>全世界。 </a:t>
            </a:r>
            <a:endParaRPr lang="zh-CN" altLang="en-US" dirty="0">
              <a:latin typeface="SimSun" charset="-122"/>
              <a:ea typeface="SimSun" charset="-122"/>
              <a:cs typeface="SimSun" charset="-122"/>
            </a:endParaRPr>
          </a:p>
          <a:p>
            <a:pPr>
              <a:buClr>
                <a:schemeClr val="accent1">
                  <a:lumMod val="60000"/>
                  <a:lumOff val="40000"/>
                </a:schemeClr>
              </a:buClr>
              <a:buFont typeface="Wingdings" charset="2"/>
              <a:buChar char="ü"/>
            </a:pPr>
            <a:endParaRPr lang="zh-CN" altLang="en-US" dirty="0">
              <a:latin typeface="SimSun" charset="-122"/>
              <a:ea typeface="SimSun" charset="-122"/>
              <a:cs typeface="SimSun" charset="-122"/>
            </a:endParaRPr>
          </a:p>
          <a:p>
            <a:pPr>
              <a:buClr>
                <a:schemeClr val="accent1">
                  <a:lumMod val="60000"/>
                  <a:lumOff val="40000"/>
                </a:schemeClr>
              </a:buClr>
              <a:buFont typeface="Wingdings" charset="2"/>
              <a:buChar char="ü"/>
            </a:pP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endParaRPr lang="en-US" altLang="zh-CN" dirty="0" smtClean="0">
              <a:latin typeface="SimSun" charset="-122"/>
              <a:ea typeface="SimSun" charset="-122"/>
              <a:cs typeface="SimSun" charset="-122"/>
            </a:endParaRPr>
          </a:p>
          <a:p>
            <a:pPr>
              <a:buClr>
                <a:schemeClr val="accent1">
                  <a:lumMod val="60000"/>
                  <a:lumOff val="40000"/>
                </a:schemeClr>
              </a:buClr>
              <a:buFont typeface="Wingdings" charset="2"/>
              <a:buChar char="n"/>
            </a:pPr>
            <a:endParaRPr lang="zh-CN" altLang="zh-CN" dirty="0">
              <a:latin typeface="SimSun" charset="-122"/>
              <a:ea typeface="SimSun" charset="-122"/>
              <a:cs typeface="SimSun" charset="-122"/>
            </a:endParaRPr>
          </a:p>
          <a:p>
            <a:pPr>
              <a:buClr>
                <a:schemeClr val="accent1">
                  <a:lumMod val="60000"/>
                  <a:lumOff val="40000"/>
                </a:schemeClr>
              </a:buClr>
              <a:buFont typeface="Wingdings" charset="2"/>
              <a:buChar char="n"/>
            </a:pPr>
            <a:endParaRPr kumimoji="1" lang="zh-CN" altLang="en-US" dirty="0">
              <a:latin typeface="SimSun" charset="-122"/>
              <a:ea typeface="SimSun" charset="-122"/>
              <a:cs typeface="SimSun" charset="-122"/>
            </a:endParaRPr>
          </a:p>
        </p:txBody>
      </p:sp>
      <p:sp>
        <p:nvSpPr>
          <p:cNvPr id="6" name="页脚占位符 5"/>
          <p:cNvSpPr>
            <a:spLocks noGrp="1"/>
          </p:cNvSpPr>
          <p:nvPr>
            <p:ph type="ftr" sz="quarter" idx="11"/>
          </p:nvPr>
        </p:nvSpPr>
        <p:spPr>
          <a:xfrm>
            <a:off x="4419601" y="6492875"/>
            <a:ext cx="3814856" cy="365125"/>
          </a:xfrm>
        </p:spPr>
        <p:txBody>
          <a:bodyPr/>
          <a:lstStyle/>
          <a:p>
            <a:pPr algn="ctr"/>
            <a:r>
              <a:rPr lang="zh-CN" altLang="en-US" b="0" i="0"/>
              <a:t>教宗保祿六</a:t>
            </a:r>
            <a:r>
              <a:rPr lang="zh-CN" altLang="en-US" b="0" i="0" smtClean="0"/>
              <a:t>世「</a:t>
            </a:r>
            <a:r>
              <a:rPr lang="zh-CN" altLang="en-US" b="0" i="0"/>
              <a:t>民族發展」通諭</a:t>
            </a:r>
            <a:endParaRPr lang="en-US" b="0" i="0" dirty="0"/>
          </a:p>
        </p:txBody>
      </p:sp>
      <p:sp>
        <p:nvSpPr>
          <p:cNvPr id="7" name="标题 1"/>
          <p:cNvSpPr txBox="1">
            <a:spLocks/>
          </p:cNvSpPr>
          <p:nvPr/>
        </p:nvSpPr>
        <p:spPr>
          <a:xfrm>
            <a:off x="335017" y="177554"/>
            <a:ext cx="8617741" cy="623477"/>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a:lstStyle>
          <a:p>
            <a:pPr algn="l"/>
            <a:r>
              <a:rPr kumimoji="1" lang="zh-CN" altLang="en-US" sz="4000" i="0" dirty="0" smtClean="0"/>
              <a:t>導言──現代世界的社會問題</a:t>
            </a:r>
            <a:br>
              <a:rPr kumimoji="1" lang="zh-CN" altLang="en-US" sz="4000" i="0" dirty="0" smtClean="0"/>
            </a:br>
            <a:endParaRPr kumimoji="1" lang="zh-CN" altLang="en-US" sz="4000" i="0" dirty="0"/>
          </a:p>
        </p:txBody>
      </p:sp>
    </p:spTree>
    <p:extLst>
      <p:ext uri="{BB962C8B-B14F-4D97-AF65-F5344CB8AC3E}">
        <p14:creationId xmlns:p14="http://schemas.microsoft.com/office/powerpoint/2010/main" val="1275947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286" y="403564"/>
            <a:ext cx="8660035" cy="715585"/>
          </a:xfrm>
        </p:spPr>
        <p:txBody>
          <a:bodyPr>
            <a:noAutofit/>
          </a:bodyPr>
          <a:lstStyle/>
          <a:p>
            <a:pPr algn="l"/>
            <a:r>
              <a:rPr kumimoji="1" lang="zh-CN" altLang="en-US" sz="3600" i="0" dirty="0" smtClean="0"/>
              <a:t>第一部分：人類</a:t>
            </a:r>
            <a:r>
              <a:rPr kumimoji="1" lang="zh-CN" altLang="en-US" sz="3600" i="0" dirty="0"/>
              <a:t>的全面發展</a:t>
            </a:r>
            <a:br>
              <a:rPr kumimoji="1" lang="zh-CN" altLang="en-US" sz="3600" i="0" dirty="0"/>
            </a:br>
            <a:r>
              <a:rPr kumimoji="1" lang="zh-CN" altLang="en-US" sz="3600" i="0" dirty="0"/>
              <a:t/>
            </a:r>
            <a:br>
              <a:rPr kumimoji="1" lang="zh-CN" altLang="en-US" sz="3600" i="0" dirty="0"/>
            </a:br>
            <a:r>
              <a:rPr kumimoji="1" lang="zh-CN" altLang="en-US" sz="3600" i="0" dirty="0"/>
              <a:t> </a:t>
            </a:r>
            <a:br>
              <a:rPr kumimoji="1" lang="zh-CN" altLang="en-US" sz="3600" i="0" dirty="0"/>
            </a:br>
            <a:endParaRPr kumimoji="1" lang="zh-CN" altLang="en-US" sz="3600" i="0" dirty="0"/>
          </a:p>
        </p:txBody>
      </p:sp>
      <p:sp>
        <p:nvSpPr>
          <p:cNvPr id="6" name="页脚占位符 5"/>
          <p:cNvSpPr>
            <a:spLocks noGrp="1"/>
          </p:cNvSpPr>
          <p:nvPr>
            <p:ph type="ftr" sz="quarter" idx="11"/>
          </p:nvPr>
        </p:nvSpPr>
        <p:spPr>
          <a:xfrm>
            <a:off x="4419601" y="6492875"/>
            <a:ext cx="3814856" cy="365125"/>
          </a:xfrm>
        </p:spPr>
        <p:txBody>
          <a:bodyPr/>
          <a:lstStyle/>
          <a:p>
            <a:pPr algn="ctr"/>
            <a:r>
              <a:rPr lang="zh-CN" altLang="en-US" b="0" i="0"/>
              <a:t>教宗保祿六</a:t>
            </a:r>
            <a:r>
              <a:rPr lang="zh-CN" altLang="en-US" b="0" i="0" smtClean="0"/>
              <a:t>世「</a:t>
            </a:r>
            <a:r>
              <a:rPr lang="zh-CN" altLang="en-US" b="0" i="0"/>
              <a:t>民族發展」通諭</a:t>
            </a:r>
            <a:endParaRPr lang="en-US" b="0" i="0" dirty="0"/>
          </a:p>
        </p:txBody>
      </p:sp>
      <p:grpSp>
        <p:nvGrpSpPr>
          <p:cNvPr id="15" name="组 14"/>
          <p:cNvGrpSpPr/>
          <p:nvPr/>
        </p:nvGrpSpPr>
        <p:grpSpPr>
          <a:xfrm>
            <a:off x="32371" y="1399062"/>
            <a:ext cx="12159629" cy="4673935"/>
            <a:chOff x="32371" y="1399062"/>
            <a:chExt cx="12159629" cy="4673935"/>
          </a:xfrm>
        </p:grpSpPr>
        <p:pic>
          <p:nvPicPr>
            <p:cNvPr id="10" name="图片 9"/>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2371" y="1399063"/>
              <a:ext cx="12159629" cy="4673934"/>
            </a:xfrm>
            <a:prstGeom prst="rect">
              <a:avLst/>
            </a:prstGeom>
            <a:solidFill>
              <a:srgbClr val="EEEEB0"/>
            </a:solidFill>
          </p:spPr>
        </p:pic>
        <p:sp>
          <p:nvSpPr>
            <p:cNvPr id="12" name="圆角矩形 11"/>
            <p:cNvSpPr/>
            <p:nvPr/>
          </p:nvSpPr>
          <p:spPr>
            <a:xfrm>
              <a:off x="343286" y="1399063"/>
              <a:ext cx="2210133" cy="394261"/>
            </a:xfrm>
            <a:prstGeom prst="roundRect">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圆角矩形 12"/>
            <p:cNvSpPr/>
            <p:nvPr/>
          </p:nvSpPr>
          <p:spPr>
            <a:xfrm>
              <a:off x="3314534" y="1399062"/>
              <a:ext cx="2210133" cy="394261"/>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圆角矩形 13"/>
            <p:cNvSpPr/>
            <p:nvPr/>
          </p:nvSpPr>
          <p:spPr>
            <a:xfrm>
              <a:off x="6327029" y="1399062"/>
              <a:ext cx="2479801" cy="394261"/>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a:p>
          </p:txBody>
        </p:sp>
      </p:grpSp>
    </p:spTree>
    <p:extLst>
      <p:ext uri="{BB962C8B-B14F-4D97-AF65-F5344CB8AC3E}">
        <p14:creationId xmlns:p14="http://schemas.microsoft.com/office/powerpoint/2010/main" val="1334948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288" y="155859"/>
            <a:ext cx="6080605" cy="674539"/>
          </a:xfrm>
        </p:spPr>
        <p:txBody>
          <a:bodyPr>
            <a:noAutofit/>
          </a:bodyPr>
          <a:lstStyle/>
          <a:p>
            <a:pPr algn="l"/>
            <a:r>
              <a:rPr kumimoji="1" lang="zh-CN" altLang="en-US" sz="4400" i="0" dirty="0" smtClean="0"/>
              <a:t>第一章 問題要旨</a:t>
            </a:r>
            <a:r>
              <a:rPr kumimoji="1" lang="zh-CN" altLang="en-US" sz="4400" i="0" dirty="0"/>
              <a:t/>
            </a:r>
            <a:br>
              <a:rPr kumimoji="1" lang="zh-CN" altLang="en-US" sz="4400" i="0" dirty="0"/>
            </a:br>
            <a:r>
              <a:rPr kumimoji="1" lang="zh-CN" altLang="en-US" sz="4400" i="0" dirty="0"/>
              <a:t> </a:t>
            </a:r>
            <a:br>
              <a:rPr kumimoji="1" lang="zh-CN" altLang="en-US" sz="4400" i="0" dirty="0"/>
            </a:br>
            <a:endParaRPr kumimoji="1" lang="zh-CN" altLang="en-US" sz="4400" i="0" dirty="0"/>
          </a:p>
        </p:txBody>
      </p:sp>
      <p:sp>
        <p:nvSpPr>
          <p:cNvPr id="3" name="内容占位符 2"/>
          <p:cNvSpPr>
            <a:spLocks noGrp="1"/>
          </p:cNvSpPr>
          <p:nvPr>
            <p:ph idx="1"/>
          </p:nvPr>
        </p:nvSpPr>
        <p:spPr>
          <a:xfrm>
            <a:off x="212659" y="1064212"/>
            <a:ext cx="5707694" cy="4437685"/>
          </a:xfrm>
        </p:spPr>
        <p:txBody>
          <a:bodyPr>
            <a:noAutofit/>
          </a:bodyPr>
          <a:lstStyle/>
          <a:p>
            <a:pPr>
              <a:buClr>
                <a:schemeClr val="accent1">
                  <a:lumMod val="60000"/>
                  <a:lumOff val="40000"/>
                </a:schemeClr>
              </a:buClr>
              <a:buFont typeface="Wingdings" charset="2"/>
              <a:buChar char="n"/>
            </a:pPr>
            <a:r>
              <a:rPr kumimoji="1" lang="zh-CN" altLang="en-US" b="1" dirty="0">
                <a:solidFill>
                  <a:srgbClr val="0070C0"/>
                </a:solidFill>
                <a:latin typeface="SimSun" charset="-122"/>
                <a:ea typeface="SimSun" charset="-122"/>
                <a:cs typeface="SimSun" charset="-122"/>
              </a:rPr>
              <a:t>人類趨</a:t>
            </a:r>
            <a:r>
              <a:rPr kumimoji="1" lang="zh-CN" altLang="en-US" b="1" dirty="0" smtClean="0">
                <a:solidFill>
                  <a:srgbClr val="0070C0"/>
                </a:solidFill>
                <a:latin typeface="SimSun" charset="-122"/>
                <a:ea typeface="SimSun" charset="-122"/>
                <a:cs typeface="SimSun" charset="-122"/>
              </a:rPr>
              <a:t>向</a:t>
            </a:r>
            <a:endParaRPr kumimoji="1" lang="en-US" altLang="zh-CN" b="1"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sz="1800" dirty="0">
                <a:latin typeface="SimSun" charset="-122"/>
                <a:ea typeface="SimSun" charset="-122"/>
                <a:cs typeface="SimSun" charset="-122"/>
              </a:rPr>
              <a:t>為了多所獲得</a:t>
            </a:r>
            <a:r>
              <a:rPr kumimoji="1" lang="en-US" altLang="zh-CN" sz="1800" dirty="0">
                <a:latin typeface="SimSun" charset="-122"/>
                <a:ea typeface="SimSun" charset="-122"/>
                <a:cs typeface="SimSun" charset="-122"/>
              </a:rPr>
              <a:t>,</a:t>
            </a:r>
            <a:r>
              <a:rPr kumimoji="1" lang="zh-CN" altLang="en-US" sz="1800" dirty="0">
                <a:latin typeface="SimSun" charset="-122"/>
                <a:ea typeface="SimSun" charset="-122"/>
                <a:cs typeface="SimSun" charset="-122"/>
              </a:rPr>
              <a:t>須多知、多做、多</a:t>
            </a:r>
            <a:r>
              <a:rPr kumimoji="1" lang="zh-CN" altLang="en-US" sz="1800" dirty="0" smtClean="0">
                <a:latin typeface="SimSun" charset="-122"/>
                <a:ea typeface="SimSun" charset="-122"/>
                <a:cs typeface="SimSun" charset="-122"/>
              </a:rPr>
              <a:t>有</a:t>
            </a:r>
            <a:endParaRPr kumimoji="1" lang="en-US" altLang="zh-CN" sz="1800" dirty="0" smtClean="0">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sz="1800" dirty="0">
                <a:latin typeface="SimSun" charset="-122"/>
                <a:ea typeface="SimSun" charset="-122"/>
                <a:cs typeface="SimSun" charset="-122"/>
              </a:rPr>
              <a:t>但其中大多數人</a:t>
            </a:r>
            <a:r>
              <a:rPr kumimoji="1" lang="en-US" altLang="zh-CN" sz="1800" dirty="0">
                <a:latin typeface="SimSun" charset="-122"/>
                <a:ea typeface="SimSun" charset="-122"/>
                <a:cs typeface="SimSun" charset="-122"/>
              </a:rPr>
              <a:t>,</a:t>
            </a:r>
            <a:r>
              <a:rPr kumimoji="1" lang="zh-CN" altLang="en-US" sz="1800" dirty="0">
                <a:latin typeface="SimSun" charset="-122"/>
                <a:ea typeface="SimSun" charset="-122"/>
                <a:cs typeface="SimSun" charset="-122"/>
              </a:rPr>
              <a:t>不由自主地生活在使他們的合理希望成為幻想的狀況中。 </a:t>
            </a:r>
          </a:p>
          <a:p>
            <a:pPr>
              <a:buClr>
                <a:schemeClr val="accent1">
                  <a:lumMod val="60000"/>
                  <a:lumOff val="40000"/>
                </a:schemeClr>
              </a:buClr>
              <a:buFont typeface="Wingdings" charset="2"/>
              <a:buChar char="n"/>
            </a:pPr>
            <a:endParaRPr kumimoji="1" lang="zh-CN" altLang="en-US" sz="1800" dirty="0">
              <a:latin typeface="SimSun" charset="-122"/>
              <a:ea typeface="SimSun" charset="-122"/>
              <a:cs typeface="SimSun" charset="-122"/>
            </a:endParaRPr>
          </a:p>
          <a:p>
            <a:pPr>
              <a:buClr>
                <a:schemeClr val="accent1">
                  <a:lumMod val="60000"/>
                  <a:lumOff val="40000"/>
                </a:schemeClr>
              </a:buClr>
              <a:buFont typeface="Wingdings" charset="2"/>
              <a:buChar char="n"/>
            </a:pPr>
            <a:r>
              <a:rPr kumimoji="1" lang="zh-CN" altLang="en-US" b="1" dirty="0">
                <a:solidFill>
                  <a:srgbClr val="0070C0"/>
                </a:solidFill>
                <a:latin typeface="SimSun" charset="-122"/>
                <a:ea typeface="SimSun" charset="-122"/>
                <a:cs typeface="SimSun" charset="-122"/>
              </a:rPr>
              <a:t>殖民與殖民主</a:t>
            </a:r>
            <a:r>
              <a:rPr kumimoji="1" lang="zh-CN" altLang="en-US" b="1" dirty="0" smtClean="0">
                <a:solidFill>
                  <a:srgbClr val="0070C0"/>
                </a:solidFill>
                <a:latin typeface="SimSun" charset="-122"/>
                <a:ea typeface="SimSun" charset="-122"/>
                <a:cs typeface="SimSun" charset="-122"/>
              </a:rPr>
              <a:t>義</a:t>
            </a:r>
            <a:endParaRPr kumimoji="1" lang="en-US" altLang="zh-CN" b="1"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sz="1800" dirty="0" smtClean="0">
                <a:latin typeface="SimSun" charset="-122"/>
                <a:ea typeface="SimSun" charset="-122"/>
                <a:cs typeface="SimSun" charset="-122"/>
              </a:rPr>
              <a:t>兩面性</a:t>
            </a:r>
            <a:endParaRPr kumimoji="1" lang="en-US" altLang="zh-CN" sz="1800" dirty="0" smtClean="0">
              <a:latin typeface="SimSun" charset="-122"/>
              <a:ea typeface="SimSun" charset="-122"/>
              <a:cs typeface="SimSun" charset="-122"/>
            </a:endParaRPr>
          </a:p>
          <a:p>
            <a:pPr marL="457200" indent="-457200">
              <a:buClr>
                <a:schemeClr val="accent1">
                  <a:lumMod val="60000"/>
                  <a:lumOff val="40000"/>
                </a:schemeClr>
              </a:buClr>
              <a:buFont typeface="+mj-lt"/>
              <a:buAutoNum type="arabicPeriod"/>
            </a:pPr>
            <a:r>
              <a:rPr lang="zh-CN" altLang="en-US" sz="1800" dirty="0" smtClean="0">
                <a:latin typeface="SimSun" charset="-122"/>
                <a:ea typeface="SimSun" charset="-122"/>
                <a:cs typeface="SimSun" charset="-122"/>
              </a:rPr>
              <a:t>追求</a:t>
            </a:r>
            <a:r>
              <a:rPr lang="zh-CN" altLang="en-US" sz="1800" dirty="0">
                <a:latin typeface="SimSun" charset="-122"/>
                <a:ea typeface="SimSun" charset="-122"/>
                <a:cs typeface="SimSun" charset="-122"/>
              </a:rPr>
              <a:t>自己的利益</a:t>
            </a:r>
            <a:r>
              <a:rPr lang="en-US" altLang="zh-CN" sz="1800" dirty="0" smtClean="0">
                <a:latin typeface="SimSun" charset="-122"/>
                <a:ea typeface="SimSun" charset="-122"/>
                <a:cs typeface="SimSun" charset="-122"/>
              </a:rPr>
              <a:t>,</a:t>
            </a:r>
            <a:r>
              <a:rPr lang="zh-CN" altLang="en-US" sz="1800" dirty="0" smtClean="0">
                <a:latin typeface="SimSun" charset="-122"/>
                <a:ea typeface="SimSun" charset="-122"/>
                <a:cs typeface="SimSun" charset="-122"/>
              </a:rPr>
              <a:t>權力或光榮</a:t>
            </a:r>
            <a:r>
              <a:rPr lang="en-US" altLang="zh-CN" sz="1800" dirty="0" smtClean="0">
                <a:latin typeface="SimSun" charset="-122"/>
                <a:ea typeface="SimSun" charset="-122"/>
                <a:cs typeface="SimSun" charset="-122"/>
              </a:rPr>
              <a:t>,</a:t>
            </a:r>
            <a:r>
              <a:rPr lang="zh-CN" altLang="en-US" sz="1800" dirty="0" smtClean="0">
                <a:latin typeface="SimSun" charset="-122"/>
                <a:ea typeface="SimSun" charset="-122"/>
                <a:cs typeface="SimSun" charset="-122"/>
              </a:rPr>
              <a:t>離開</a:t>
            </a:r>
            <a:r>
              <a:rPr lang="zh-CN" altLang="en-US" sz="1800" dirty="0">
                <a:latin typeface="SimSun" charset="-122"/>
                <a:ea typeface="SimSun" charset="-122"/>
                <a:cs typeface="SimSun" charset="-122"/>
              </a:rPr>
              <a:t>時</a:t>
            </a:r>
            <a:r>
              <a:rPr lang="en-US" altLang="zh-CN" sz="1800" dirty="0" smtClean="0">
                <a:latin typeface="SimSun" charset="-122"/>
                <a:ea typeface="SimSun" charset="-122"/>
                <a:cs typeface="SimSun" charset="-122"/>
              </a:rPr>
              <a:t>,</a:t>
            </a:r>
            <a:r>
              <a:rPr lang="zh-CN" altLang="en-US" sz="1800" dirty="0" smtClean="0">
                <a:latin typeface="SimSun" charset="-122"/>
                <a:ea typeface="SimSun" charset="-122"/>
                <a:cs typeface="SimSun" charset="-122"/>
              </a:rPr>
              <a:t>留下</a:t>
            </a:r>
            <a:r>
              <a:rPr lang="zh-CN" altLang="en-US" sz="1800" dirty="0">
                <a:latin typeface="SimSun" charset="-122"/>
                <a:ea typeface="SimSun" charset="-122"/>
                <a:cs typeface="SimSun" charset="-122"/>
              </a:rPr>
              <a:t>一個經濟</a:t>
            </a:r>
            <a:r>
              <a:rPr lang="zh-CN" altLang="en-US" sz="1800" dirty="0" smtClean="0">
                <a:latin typeface="SimSun" charset="-122"/>
                <a:ea typeface="SimSun" charset="-122"/>
                <a:cs typeface="SimSun" charset="-122"/>
              </a:rPr>
              <a:t>破碎的局面</a:t>
            </a:r>
            <a:endParaRPr lang="en-US" altLang="zh-CN" sz="1800" dirty="0">
              <a:latin typeface="SimSun" charset="-122"/>
              <a:ea typeface="SimSun" charset="-122"/>
              <a:cs typeface="SimSun" charset="-122"/>
            </a:endParaRPr>
          </a:p>
          <a:p>
            <a:pPr marL="457200" indent="-457200">
              <a:buClr>
                <a:schemeClr val="accent1">
                  <a:lumMod val="60000"/>
                  <a:lumOff val="40000"/>
                </a:schemeClr>
              </a:buClr>
              <a:buFont typeface="+mj-lt"/>
              <a:buAutoNum type="arabicPeriod"/>
            </a:pPr>
            <a:r>
              <a:rPr lang="zh-CN" altLang="en-US" sz="1800" dirty="0">
                <a:latin typeface="SimSun" charset="-122"/>
                <a:ea typeface="SimSun" charset="-122"/>
                <a:cs typeface="SimSun" charset="-122"/>
              </a:rPr>
              <a:t>帶來了科學、技術</a:t>
            </a:r>
            <a:r>
              <a:rPr lang="en-US" altLang="zh-CN" sz="1800" dirty="0" smtClean="0">
                <a:latin typeface="SimSun" charset="-122"/>
                <a:ea typeface="SimSun" charset="-122"/>
                <a:cs typeface="SimSun" charset="-122"/>
              </a:rPr>
              <a:t>,</a:t>
            </a:r>
            <a:r>
              <a:rPr lang="zh-CN" altLang="en-US" sz="1800" dirty="0" smtClean="0">
                <a:latin typeface="SimSun" charset="-122"/>
                <a:ea typeface="SimSun" charset="-122"/>
                <a:cs typeface="SimSun" charset="-122"/>
              </a:rPr>
              <a:t> 雖非</a:t>
            </a:r>
            <a:r>
              <a:rPr lang="zh-CN" altLang="en-US" sz="1800" dirty="0">
                <a:latin typeface="SimSun" charset="-122"/>
                <a:ea typeface="SimSun" charset="-122"/>
                <a:cs typeface="SimSun" charset="-122"/>
              </a:rPr>
              <a:t>完備</a:t>
            </a:r>
            <a:r>
              <a:rPr lang="en-US" altLang="zh-CN" sz="1800" dirty="0">
                <a:latin typeface="SimSun" charset="-122"/>
                <a:ea typeface="SimSun" charset="-122"/>
                <a:cs typeface="SimSun" charset="-122"/>
              </a:rPr>
              <a:t>,</a:t>
            </a:r>
            <a:r>
              <a:rPr lang="zh-CN" altLang="en-US" sz="1800" dirty="0">
                <a:latin typeface="SimSun" charset="-122"/>
                <a:ea typeface="SimSun" charset="-122"/>
                <a:cs typeface="SimSun" charset="-122"/>
              </a:rPr>
              <a:t>但</a:t>
            </a:r>
            <a:r>
              <a:rPr lang="zh-CN" altLang="en-US" sz="1800" dirty="0" smtClean="0">
                <a:latin typeface="SimSun" charset="-122"/>
                <a:ea typeface="SimSun" charset="-122"/>
                <a:cs typeface="SimSun" charset="-122"/>
              </a:rPr>
              <a:t>開啟</a:t>
            </a:r>
            <a:r>
              <a:rPr lang="zh-CN" altLang="en-US" sz="1800" dirty="0">
                <a:latin typeface="SimSun" charset="-122"/>
                <a:ea typeface="SimSun" charset="-122"/>
                <a:cs typeface="SimSun" charset="-122"/>
              </a:rPr>
              <a:t>民智</a:t>
            </a:r>
            <a:r>
              <a:rPr lang="en-US" altLang="zh-CN" sz="1800" dirty="0">
                <a:latin typeface="SimSun" charset="-122"/>
                <a:ea typeface="SimSun" charset="-122"/>
                <a:cs typeface="SimSun" charset="-122"/>
              </a:rPr>
              <a:t>,</a:t>
            </a:r>
            <a:r>
              <a:rPr lang="zh-CN" altLang="en-US" sz="1800" dirty="0">
                <a:latin typeface="SimSun" charset="-122"/>
                <a:ea typeface="SimSun" charset="-122"/>
                <a:cs typeface="SimSun" charset="-122"/>
              </a:rPr>
              <a:t>保持衛生</a:t>
            </a:r>
            <a:r>
              <a:rPr lang="en-US" altLang="zh-CN" sz="1800" dirty="0">
                <a:latin typeface="SimSun" charset="-122"/>
                <a:ea typeface="SimSun" charset="-122"/>
                <a:cs typeface="SimSun" charset="-122"/>
              </a:rPr>
              <a:t>,</a:t>
            </a:r>
            <a:r>
              <a:rPr lang="zh-CN" altLang="en-US" sz="1800" dirty="0">
                <a:latin typeface="SimSun" charset="-122"/>
                <a:ea typeface="SimSun" charset="-122"/>
                <a:cs typeface="SimSun" charset="-122"/>
              </a:rPr>
              <a:t>建築便利的交通</a:t>
            </a:r>
            <a:r>
              <a:rPr lang="en-US" altLang="zh-CN" sz="1800" dirty="0">
                <a:latin typeface="SimSun" charset="-122"/>
                <a:ea typeface="SimSun" charset="-122"/>
                <a:cs typeface="SimSun" charset="-122"/>
              </a:rPr>
              <a:t>,</a:t>
            </a:r>
            <a:r>
              <a:rPr lang="zh-CN" altLang="en-US" sz="1800" dirty="0">
                <a:latin typeface="SimSun" charset="-122"/>
                <a:ea typeface="SimSun" charset="-122"/>
                <a:cs typeface="SimSun" charset="-122"/>
              </a:rPr>
              <a:t>改善生活的條件 </a:t>
            </a:r>
            <a:endParaRPr kumimoji="1" lang="en-US" altLang="zh-CN" sz="1800" dirty="0" smtClean="0">
              <a:latin typeface="SimSun" charset="-122"/>
              <a:ea typeface="SimSun" charset="-122"/>
              <a:cs typeface="SimSun" charset="-122"/>
            </a:endParaRPr>
          </a:p>
          <a:p>
            <a:pPr>
              <a:buClr>
                <a:schemeClr val="accent1">
                  <a:lumMod val="60000"/>
                  <a:lumOff val="40000"/>
                </a:schemeClr>
              </a:buClr>
              <a:buFont typeface="Wingdings" charset="2"/>
              <a:buChar char="n"/>
            </a:pPr>
            <a:endParaRPr kumimoji="1" lang="zh-CN" altLang="en-US" sz="1800" dirty="0">
              <a:latin typeface="SimSun" charset="-122"/>
              <a:ea typeface="SimSun" charset="-122"/>
              <a:cs typeface="SimSun" charset="-122"/>
            </a:endParaRPr>
          </a:p>
          <a:p>
            <a:pPr>
              <a:buClr>
                <a:schemeClr val="accent1">
                  <a:lumMod val="60000"/>
                  <a:lumOff val="40000"/>
                </a:schemeClr>
              </a:buClr>
              <a:buFont typeface="Wingdings" charset="2"/>
              <a:buChar char="n"/>
            </a:pPr>
            <a:endParaRPr kumimoji="1" lang="zh-CN" altLang="en-US" sz="1800" dirty="0">
              <a:latin typeface="SimSun" charset="-122"/>
              <a:ea typeface="SimSun" charset="-122"/>
              <a:cs typeface="SimSun" charset="-122"/>
            </a:endParaRPr>
          </a:p>
        </p:txBody>
      </p:sp>
      <p:sp>
        <p:nvSpPr>
          <p:cNvPr id="6" name="页脚占位符 5"/>
          <p:cNvSpPr>
            <a:spLocks noGrp="1"/>
          </p:cNvSpPr>
          <p:nvPr>
            <p:ph type="ftr" sz="quarter" idx="11"/>
          </p:nvPr>
        </p:nvSpPr>
        <p:spPr>
          <a:xfrm>
            <a:off x="4419601" y="6492875"/>
            <a:ext cx="3814856" cy="365125"/>
          </a:xfrm>
        </p:spPr>
        <p:txBody>
          <a:bodyPr/>
          <a:lstStyle/>
          <a:p>
            <a:pPr algn="ctr"/>
            <a:r>
              <a:rPr lang="zh-CN" altLang="en-US" b="0" i="0"/>
              <a:t>教宗保祿六</a:t>
            </a:r>
            <a:r>
              <a:rPr lang="zh-CN" altLang="en-US" b="0" i="0" smtClean="0"/>
              <a:t>世「</a:t>
            </a:r>
            <a:r>
              <a:rPr lang="zh-CN" altLang="en-US" b="0" i="0"/>
              <a:t>民族發展」通諭</a:t>
            </a:r>
            <a:endParaRPr lang="en-US" b="0" i="0" dirty="0"/>
          </a:p>
        </p:txBody>
      </p:sp>
      <p:sp>
        <p:nvSpPr>
          <p:cNvPr id="7" name="内容占位符 2"/>
          <p:cNvSpPr txBox="1">
            <a:spLocks/>
          </p:cNvSpPr>
          <p:nvPr/>
        </p:nvSpPr>
        <p:spPr>
          <a:xfrm>
            <a:off x="6327029" y="1064212"/>
            <a:ext cx="5779926" cy="5194845"/>
          </a:xfrm>
          <a:prstGeom prst="rect">
            <a:avLst/>
          </a:prstGeom>
        </p:spPr>
        <p:txBody>
          <a:bodyPr vert="horz" lIns="91440" tIns="45720" rIns="91440" bIns="45720" rtlCol="0">
            <a:no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a:buClr>
                <a:schemeClr val="accent1">
                  <a:lumMod val="60000"/>
                  <a:lumOff val="40000"/>
                </a:schemeClr>
              </a:buClr>
              <a:buFont typeface="Wingdings" charset="2"/>
              <a:buChar char="n"/>
            </a:pPr>
            <a:r>
              <a:rPr kumimoji="1" lang="zh-CN" altLang="en-US" sz="1800" b="1" dirty="0" smtClean="0">
                <a:solidFill>
                  <a:srgbClr val="0070C0"/>
                </a:solidFill>
                <a:latin typeface="SimSun" charset="-122"/>
                <a:ea typeface="SimSun" charset="-122"/>
                <a:cs typeface="SimSun" charset="-122"/>
              </a:rPr>
              <a:t>不均衡的發展</a:t>
            </a:r>
            <a:endParaRPr kumimoji="1" lang="en-US" altLang="zh-CN" sz="1800" b="1"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sz="1800" dirty="0">
                <a:latin typeface="SimSun" charset="-122"/>
                <a:ea typeface="SimSun" charset="-122"/>
                <a:cs typeface="SimSun" charset="-122"/>
              </a:rPr>
              <a:t>機械工業的</a:t>
            </a:r>
            <a:r>
              <a:rPr kumimoji="1" lang="zh-CN" altLang="en-US" sz="1800" dirty="0" smtClean="0">
                <a:latin typeface="SimSun" charset="-122"/>
                <a:ea typeface="SimSun" charset="-122"/>
                <a:cs typeface="SimSun" charset="-122"/>
              </a:rPr>
              <a:t>發展</a:t>
            </a:r>
            <a:r>
              <a:rPr kumimoji="1" lang="en-US" altLang="zh-CN" sz="1800" dirty="0" smtClean="0">
                <a:latin typeface="SimSun" charset="-122"/>
                <a:ea typeface="SimSun" charset="-122"/>
                <a:cs typeface="SimSun" charset="-122"/>
              </a:rPr>
              <a:t>——</a:t>
            </a:r>
            <a:r>
              <a:rPr lang="zh-CN" altLang="en-US" sz="1800" dirty="0"/>
              <a:t>加重 </a:t>
            </a:r>
            <a:r>
              <a:rPr lang="zh-CN" altLang="en-US" sz="1800" dirty="0" smtClean="0"/>
              <a:t>生活</a:t>
            </a:r>
            <a:r>
              <a:rPr lang="zh-CN" altLang="en-US" sz="1800" dirty="0"/>
              <a:t>水準的差異 </a:t>
            </a:r>
          </a:p>
          <a:p>
            <a:pPr>
              <a:buClr>
                <a:schemeClr val="accent1">
                  <a:lumMod val="60000"/>
                  <a:lumOff val="40000"/>
                </a:schemeClr>
              </a:buClr>
              <a:buFont typeface="Wingdings" charset="2"/>
              <a:buChar char="ü"/>
            </a:pPr>
            <a:r>
              <a:rPr lang="zh-CN" altLang="en-US" sz="1800" dirty="0"/>
              <a:t>不平衡現象便日形增長 </a:t>
            </a:r>
            <a:endParaRPr kumimoji="1" lang="en-US" altLang="zh-CN" sz="1800" dirty="0" smtClean="0">
              <a:latin typeface="SimSun" charset="-122"/>
              <a:ea typeface="SimSun" charset="-122"/>
              <a:cs typeface="SimSun" charset="-122"/>
            </a:endParaRPr>
          </a:p>
          <a:p>
            <a:pPr>
              <a:buClr>
                <a:schemeClr val="accent1">
                  <a:lumMod val="60000"/>
                  <a:lumOff val="40000"/>
                </a:schemeClr>
              </a:buClr>
              <a:buFont typeface="Wingdings" charset="2"/>
              <a:buChar char="n"/>
            </a:pPr>
            <a:endParaRPr kumimoji="1" lang="zh-CN" altLang="en-US" sz="1800" dirty="0" smtClean="0">
              <a:latin typeface="SimSun" charset="-122"/>
              <a:ea typeface="SimSun" charset="-122"/>
              <a:cs typeface="SimSun" charset="-122"/>
            </a:endParaRPr>
          </a:p>
          <a:p>
            <a:pPr>
              <a:buClr>
                <a:schemeClr val="accent1">
                  <a:lumMod val="60000"/>
                  <a:lumOff val="40000"/>
                </a:schemeClr>
              </a:buClr>
              <a:buFont typeface="Wingdings" charset="2"/>
              <a:buChar char="n"/>
            </a:pPr>
            <a:r>
              <a:rPr kumimoji="1" lang="zh-CN" altLang="en-US" sz="1800" b="1" dirty="0" smtClean="0">
                <a:solidFill>
                  <a:srgbClr val="0070C0"/>
                </a:solidFill>
                <a:latin typeface="SimSun" charset="-122"/>
                <a:ea typeface="SimSun" charset="-122"/>
                <a:cs typeface="SimSun" charset="-122"/>
              </a:rPr>
              <a:t>意識的增長</a:t>
            </a:r>
            <a:endParaRPr kumimoji="1" lang="en-US" altLang="zh-CN" sz="1800" b="1" dirty="0" smtClean="0">
              <a:solidFill>
                <a:srgbClr val="0070C0"/>
              </a:solidFill>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sz="1800" dirty="0">
                <a:latin typeface="SimSun" charset="-122"/>
                <a:ea typeface="SimSun" charset="-122"/>
                <a:cs typeface="SimSun" charset="-122"/>
              </a:rPr>
              <a:t>貧窮階層的劇烈</a:t>
            </a:r>
            <a:r>
              <a:rPr kumimoji="1" lang="zh-CN" altLang="en-US" sz="1800" dirty="0" smtClean="0">
                <a:latin typeface="SimSun" charset="-122"/>
                <a:ea typeface="SimSun" charset="-122"/>
                <a:cs typeface="SimSun" charset="-122"/>
              </a:rPr>
              <a:t>不安：財務與權力的差別</a:t>
            </a:r>
            <a:endParaRPr kumimoji="1" lang="en-US" altLang="zh-CN" sz="1800" dirty="0" smtClean="0">
              <a:latin typeface="SimSun" charset="-122"/>
              <a:ea typeface="SimSun" charset="-122"/>
              <a:cs typeface="SimSun" charset="-122"/>
            </a:endParaRPr>
          </a:p>
          <a:p>
            <a:pPr>
              <a:buClr>
                <a:schemeClr val="accent1">
                  <a:lumMod val="60000"/>
                  <a:lumOff val="40000"/>
                </a:schemeClr>
              </a:buClr>
              <a:buFont typeface="Wingdings" charset="2"/>
              <a:buChar char="ü"/>
            </a:pPr>
            <a:r>
              <a:rPr kumimoji="1" lang="zh-CN" altLang="en-US" sz="1800" dirty="0" smtClean="0">
                <a:latin typeface="SimSun" charset="-122"/>
                <a:ea typeface="SimSun" charset="-122"/>
                <a:cs typeface="SimSun" charset="-122"/>
              </a:rPr>
              <a:t>喪失進取心和責任感</a:t>
            </a:r>
            <a:endParaRPr kumimoji="1" lang="en-US" altLang="zh-CN" sz="1800" dirty="0" smtClean="0">
              <a:latin typeface="SimSun" charset="-122"/>
              <a:ea typeface="SimSun" charset="-122"/>
              <a:cs typeface="SimSun" charset="-122"/>
            </a:endParaRPr>
          </a:p>
          <a:p>
            <a:pPr>
              <a:buClr>
                <a:schemeClr val="accent1">
                  <a:lumMod val="60000"/>
                  <a:lumOff val="40000"/>
                </a:schemeClr>
              </a:buClr>
              <a:buFont typeface="Wingdings" charset="2"/>
              <a:buChar char="ü"/>
            </a:pPr>
            <a:endParaRPr kumimoji="1" lang="zh-CN" altLang="en-US" sz="1800" dirty="0" smtClean="0">
              <a:latin typeface="SimSun" charset="-122"/>
              <a:ea typeface="SimSun" charset="-122"/>
              <a:cs typeface="SimSun" charset="-122"/>
            </a:endParaRPr>
          </a:p>
          <a:p>
            <a:pPr>
              <a:buClr>
                <a:schemeClr val="accent1">
                  <a:lumMod val="60000"/>
                  <a:lumOff val="40000"/>
                </a:schemeClr>
              </a:buClr>
              <a:buFont typeface="Wingdings" charset="2"/>
              <a:buChar char="n"/>
            </a:pPr>
            <a:r>
              <a:rPr kumimoji="1" lang="zh-CN" altLang="en-US" sz="1800" b="1" dirty="0" smtClean="0">
                <a:solidFill>
                  <a:srgbClr val="0070C0"/>
                </a:solidFill>
                <a:latin typeface="SimSun" charset="-122"/>
                <a:ea typeface="SimSun" charset="-122"/>
                <a:cs typeface="SimSun" charset="-122"/>
              </a:rPr>
              <a:t>文化的衝突</a:t>
            </a:r>
          </a:p>
          <a:p>
            <a:pPr>
              <a:buClr>
                <a:schemeClr val="accent1">
                  <a:lumMod val="60000"/>
                  <a:lumOff val="40000"/>
                </a:schemeClr>
              </a:buClr>
              <a:buFont typeface="Wingdings" charset="2"/>
              <a:buChar char="ü"/>
            </a:pPr>
            <a:r>
              <a:rPr kumimoji="1" lang="zh-CN" altLang="en-US" sz="1800" dirty="0">
                <a:latin typeface="SimSun" charset="-122"/>
                <a:ea typeface="SimSun" charset="-122"/>
                <a:cs typeface="SimSun" charset="-122"/>
              </a:rPr>
              <a:t>傳統文化與新奇工業文化之間的衝突 </a:t>
            </a:r>
          </a:p>
          <a:p>
            <a:pPr>
              <a:buClr>
                <a:schemeClr val="accent1">
                  <a:lumMod val="60000"/>
                  <a:lumOff val="40000"/>
                </a:schemeClr>
              </a:buClr>
              <a:buFont typeface="Wingdings" charset="2"/>
              <a:buChar char="ü"/>
            </a:pPr>
            <a:r>
              <a:rPr kumimoji="1" lang="zh-CN" altLang="en-US" sz="1800" dirty="0">
                <a:latin typeface="SimSun" charset="-122"/>
                <a:ea typeface="SimSun" charset="-122"/>
                <a:cs typeface="SimSun" charset="-122"/>
              </a:rPr>
              <a:t>世代衝突 </a:t>
            </a:r>
          </a:p>
          <a:p>
            <a:pPr>
              <a:buClr>
                <a:schemeClr val="accent1">
                  <a:lumMod val="60000"/>
                  <a:lumOff val="40000"/>
                </a:schemeClr>
              </a:buClr>
              <a:buFont typeface="Wingdings" charset="2"/>
              <a:buChar char="n"/>
            </a:pPr>
            <a:endParaRPr kumimoji="1" lang="zh-CN" altLang="en-US" sz="1800" dirty="0">
              <a:latin typeface="SimSun" charset="-122"/>
              <a:ea typeface="SimSun" charset="-122"/>
              <a:cs typeface="SimSun" charset="-122"/>
            </a:endParaRPr>
          </a:p>
        </p:txBody>
      </p:sp>
      <p:sp>
        <p:nvSpPr>
          <p:cNvPr id="9" name="文本框 8"/>
          <p:cNvSpPr txBox="1"/>
          <p:nvPr/>
        </p:nvSpPr>
        <p:spPr>
          <a:xfrm>
            <a:off x="2901050" y="5784985"/>
            <a:ext cx="6851957" cy="707886"/>
          </a:xfrm>
          <a:prstGeom prst="rect">
            <a:avLst/>
          </a:prstGeom>
          <a:solidFill>
            <a:srgbClr val="FFC000"/>
          </a:solidFill>
          <a:ln>
            <a:solidFill>
              <a:schemeClr val="tx2">
                <a:lumMod val="10000"/>
                <a:lumOff val="90000"/>
              </a:schemeClr>
            </a:solidFill>
          </a:ln>
        </p:spPr>
        <p:txBody>
          <a:bodyPr wrap="square" rtlCol="0" anchor="ctr" anchorCtr="1">
            <a:spAutoFit/>
          </a:bodyPr>
          <a:lstStyle/>
          <a:p>
            <a:pPr algn="ctr"/>
            <a:r>
              <a:rPr kumimoji="1" lang="zh-CN" altLang="en-US" sz="2000" dirty="0">
                <a:solidFill>
                  <a:srgbClr val="0070C0"/>
                </a:solidFill>
                <a:latin typeface="SimSun" charset="-122"/>
                <a:ea typeface="SimSun" charset="-122"/>
                <a:cs typeface="SimSun" charset="-122"/>
              </a:rPr>
              <a:t>危機</a:t>
            </a:r>
            <a:r>
              <a:rPr kumimoji="1" lang="en-US" altLang="zh-CN" sz="2000" dirty="0">
                <a:solidFill>
                  <a:srgbClr val="0070C0"/>
                </a:solidFill>
                <a:latin typeface="SimSun" charset="-122"/>
                <a:ea typeface="SimSun" charset="-122"/>
                <a:cs typeface="SimSun" charset="-122"/>
              </a:rPr>
              <a:t>:</a:t>
            </a:r>
            <a:r>
              <a:rPr kumimoji="1" lang="zh-CN" altLang="en-US" sz="2000" dirty="0">
                <a:latin typeface="SimSun" charset="-122"/>
                <a:ea typeface="SimSun" charset="-122"/>
                <a:cs typeface="SimSun" charset="-122"/>
              </a:rPr>
              <a:t>民眾激烈的反動</a:t>
            </a:r>
            <a:r>
              <a:rPr kumimoji="1" lang="en-US" altLang="zh-CN" sz="2000" dirty="0">
                <a:latin typeface="SimSun" charset="-122"/>
                <a:ea typeface="SimSun" charset="-122"/>
                <a:cs typeface="SimSun" charset="-122"/>
              </a:rPr>
              <a:t>,</a:t>
            </a:r>
            <a:r>
              <a:rPr kumimoji="1" lang="zh-CN" altLang="en-US" sz="2000" dirty="0">
                <a:latin typeface="SimSun" charset="-122"/>
                <a:ea typeface="SimSun" charset="-122"/>
                <a:cs typeface="SimSun" charset="-122"/>
              </a:rPr>
              <a:t>強暴者的騷亂</a:t>
            </a:r>
            <a:r>
              <a:rPr kumimoji="1" lang="en-US" altLang="zh-CN" sz="2000" dirty="0">
                <a:latin typeface="SimSun" charset="-122"/>
                <a:ea typeface="SimSun" charset="-122"/>
                <a:cs typeface="SimSun" charset="-122"/>
              </a:rPr>
              <a:t>,</a:t>
            </a:r>
            <a:r>
              <a:rPr kumimoji="1" lang="zh-CN" altLang="en-US" sz="2000" dirty="0">
                <a:latin typeface="SimSun" charset="-122"/>
                <a:ea typeface="SimSun" charset="-122"/>
                <a:cs typeface="SimSun" charset="-122"/>
              </a:rPr>
              <a:t>淪於獨裁政治的傾向 </a:t>
            </a:r>
          </a:p>
          <a:p>
            <a:pPr algn="ctr"/>
            <a:endParaRPr kumimoji="1" lang="zh-CN" altLang="en-US" sz="2000" dirty="0">
              <a:latin typeface="SimSun" charset="-122"/>
              <a:ea typeface="SimSun" charset="-122"/>
              <a:cs typeface="SimSun" charset="-122"/>
            </a:endParaRPr>
          </a:p>
        </p:txBody>
      </p:sp>
    </p:spTree>
    <p:extLst>
      <p:ext uri="{BB962C8B-B14F-4D97-AF65-F5344CB8AC3E}">
        <p14:creationId xmlns:p14="http://schemas.microsoft.com/office/powerpoint/2010/main" val="20347123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TAG_VERSION" val="1.0"/>
  <p:tag name="KSO_WM_SLIDE_ID" val="preset11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preset"/>
  <p:tag name="KSO_WM_TEMPLATE_INDEX" val="1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UNIT_TYPE" val="a"/>
  <p:tag name="KSO_WM_UNIT_INDEX" val="1"/>
  <p:tag name="KSO_WM_UNIT_ID" val="259*a*1"/>
  <p:tag name="KSO_WM_UNIT_CLEAR" val="1"/>
  <p:tag name="KSO_WM_UNIT_LAYERLEVEL" val="1"/>
  <p:tag name="KSO_WM_UNIT_VALUE" val="40"/>
  <p:tag name="KSO_WM_UNIT_ISCONTENTSTITLE" val="0"/>
  <p:tag name="KSO_WM_UNIT_HIGHLIGHT" val="0"/>
  <p:tag name="KSO_WM_UNIT_COMPATIBLE" val="0"/>
  <p:tag name="KSO_WM_UNIT_PRESET_TEXT" val="请在此处添加标题"/>
  <p:tag name="KSO_WM_BEAUTIFY_FLAG" val="#wm#"/>
  <p:tag name="KSO_WM_TAG_VERSION" val="1.0"/>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preset"/>
  <p:tag name="KSO_WM_TEMPLATE_INDEX" val="1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preset"/>
  <p:tag name="KSO_WM_TEMPLATE_INDEX" val="1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preset"/>
  <p:tag name="KSO_WM_TEMPLATE_INDEX" val="1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preset"/>
  <p:tag name="KSO_WM_TEMPLATE_INDEX" val="1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UNIT_TYPE" val="a"/>
  <p:tag name="KSO_WM_UNIT_INDEX" val="1"/>
  <p:tag name="KSO_WM_UNIT_ID" val="259*a*1"/>
  <p:tag name="KSO_WM_UNIT_CLEAR" val="1"/>
  <p:tag name="KSO_WM_UNIT_LAYERLEVEL" val="1"/>
  <p:tag name="KSO_WM_UNIT_VALUE" val="40"/>
  <p:tag name="KSO_WM_UNIT_ISCONTENTSTITLE" val="0"/>
  <p:tag name="KSO_WM_UNIT_HIGHLIGHT" val="0"/>
  <p:tag name="KSO_WM_UNIT_COMPATIBLE" val="0"/>
  <p:tag name="KSO_WM_UNIT_PRESET_TEXT" val="请在此处添加标题"/>
  <p:tag name="KSO_WM_BEAUTIFY_FLAG" val="#wm#"/>
  <p:tag name="KSO_WM_TAG_VERSION" val="1.0"/>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UNIT_TYPE" val="f"/>
  <p:tag name="KSO_WM_UNIT_INDEX" val="1"/>
  <p:tag name="KSO_WM_UNIT_ID" val="259*f*1"/>
  <p:tag name="KSO_WM_UNIT_CLEAR" val="1"/>
  <p:tag name="KSO_WM_UNIT_LAYERLEVEL" val="1"/>
  <p:tag name="KSO_WM_UNIT_VALUE" val="319"/>
  <p:tag name="KSO_WM_UNIT_HIGHLIGHT" val="0"/>
  <p:tag name="KSO_WM_UNIT_COMPATIBLE" val="0"/>
  <p:tag name="KSO_WM_UNIT_PRESET_TEXT" val="请在此处添加文本"/>
  <p:tag name="KSO_WM_BEAUTIFY_FLAG" val="#wm#"/>
  <p:tag name="KSO_WM_TAG_VERSION" val="1.0"/>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TAG_VERSION" val="1.0"/>
  <p:tag name="KSO_WM_SLIDE_ID" val="preset11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UNIT_TYPE" val="f"/>
  <p:tag name="KSO_WM_UNIT_INDEX" val="1"/>
  <p:tag name="KSO_WM_UNIT_ID" val="259*f*1"/>
  <p:tag name="KSO_WM_UNIT_CLEAR" val="1"/>
  <p:tag name="KSO_WM_UNIT_LAYERLEVEL" val="1"/>
  <p:tag name="KSO_WM_UNIT_VALUE" val="319"/>
  <p:tag name="KSO_WM_UNIT_HIGHLIGHT" val="0"/>
  <p:tag name="KSO_WM_UNIT_COMPATIBLE" val="0"/>
  <p:tag name="KSO_WM_UNIT_PRESET_TEXT" val="请在此处添加文本"/>
  <p:tag name="KSO_WM_BEAUTIFY_FLAG" val="#wm#"/>
  <p:tag name="KSO_WM_TAG_VERSION" val="1.0"/>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UNIT_TYPE" val="a"/>
  <p:tag name="KSO_WM_UNIT_INDEX" val="1"/>
  <p:tag name="KSO_WM_UNIT_ID" val="259*a*1"/>
  <p:tag name="KSO_WM_UNIT_CLEAR" val="1"/>
  <p:tag name="KSO_WM_UNIT_LAYERLEVEL" val="1"/>
  <p:tag name="KSO_WM_UNIT_VALUE" val="40"/>
  <p:tag name="KSO_WM_UNIT_ISCONTENTSTITLE" val="0"/>
  <p:tag name="KSO_WM_UNIT_HIGHLIGHT" val="0"/>
  <p:tag name="KSO_WM_UNIT_COMPATIBLE" val="0"/>
  <p:tag name="KSO_WM_UNIT_PRESET_TEXT" val="请在此处添加标题"/>
  <p:tag name="KSO_WM_BEAUTIFY_FLAG" val="#wm#"/>
  <p:tag name="KSO_WM_TAG_VERSION" val="1.0"/>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TAG_VERSION" val="1.0"/>
  <p:tag name="KSO_WM_SLIDE_ID" val="preset11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UNIT_TYPE" val="a"/>
  <p:tag name="KSO_WM_UNIT_INDEX" val="1"/>
  <p:tag name="KSO_WM_UNIT_ID" val="259*a*1"/>
  <p:tag name="KSO_WM_UNIT_CLEAR" val="1"/>
  <p:tag name="KSO_WM_UNIT_LAYERLEVEL" val="1"/>
  <p:tag name="KSO_WM_UNIT_VALUE" val="40"/>
  <p:tag name="KSO_WM_UNIT_ISCONTENTSTITLE" val="0"/>
  <p:tag name="KSO_WM_UNIT_HIGHLIGHT" val="0"/>
  <p:tag name="KSO_WM_UNIT_COMPATIBLE" val="0"/>
  <p:tag name="KSO_WM_UNIT_PRESET_TEXT" val="请在此处添加标题"/>
  <p:tag name="KSO_WM_BEAUTIFY_FLAG" val="#wm#"/>
  <p:tag name="KSO_WM_TAG_VERSION" val="1.0"/>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UNIT_TYPE" val="f"/>
  <p:tag name="KSO_WM_UNIT_INDEX" val="1"/>
  <p:tag name="KSO_WM_UNIT_ID" val="259*f*1"/>
  <p:tag name="KSO_WM_UNIT_CLEAR" val="1"/>
  <p:tag name="KSO_WM_UNIT_LAYERLEVEL" val="1"/>
  <p:tag name="KSO_WM_UNIT_VALUE" val="319"/>
  <p:tag name="KSO_WM_UNIT_HIGHLIGHT" val="0"/>
  <p:tag name="KSO_WM_UNIT_COMPATIBLE" val="0"/>
  <p:tag name="KSO_WM_UNIT_PRESET_TEXT" val="请在此处添加文本"/>
  <p:tag name="KSO_WM_BEAUTIFY_FLAG" val="#wm#"/>
  <p:tag name="KSO_WM_TAG_VERSION" val="1.0"/>
</p:tagLst>
</file>

<file path=ppt/theme/theme1.xml><?xml version="1.0" encoding="utf-8"?>
<a:theme xmlns:a="http://schemas.openxmlformats.org/drawingml/2006/main" name="标题">
  <a:themeElements>
    <a:clrScheme name="标题">
      <a:dk1>
        <a:sysClr val="windowText" lastClr="000000"/>
      </a:dk1>
      <a:lt1>
        <a:sysClr val="window" lastClr="FFFFFF"/>
      </a:lt1>
      <a:dk2>
        <a:srgbClr val="07151B"/>
      </a:dk2>
      <a:lt2>
        <a:srgbClr val="F2F3F3"/>
      </a:lt2>
      <a:accent1>
        <a:srgbClr val="1C546B"/>
      </a:accent1>
      <a:accent2>
        <a:srgbClr val="606968"/>
      </a:accent2>
      <a:accent3>
        <a:srgbClr val="8D8D35"/>
      </a:accent3>
      <a:accent4>
        <a:srgbClr val="D9A142"/>
      </a:accent4>
      <a:accent5>
        <a:srgbClr val="C47023"/>
      </a:accent5>
      <a:accent6>
        <a:srgbClr val="754D64"/>
      </a:accent6>
      <a:hlink>
        <a:srgbClr val="417E93"/>
      </a:hlink>
      <a:folHlink>
        <a:srgbClr val="A76D89"/>
      </a:folHlink>
    </a:clrScheme>
    <a:fontScheme name="标题">
      <a:majorFont>
        <a:latin typeface="Century Schoolbook" panose="02040604050505020304"/>
        <a:ea typeface=""/>
        <a:cs typeface=""/>
      </a:majorFont>
      <a:minorFont>
        <a:latin typeface="Corbel" panose="020B0503020204020204"/>
        <a:ea typeface=""/>
        <a:cs typeface=""/>
      </a:minorFont>
    </a:fontScheme>
    <a:fmtScheme name="标题">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12434FFF-CE4A-40FC-99FF-CA1400F2E62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Headlines</Template>
  <TotalTime>323</TotalTime>
  <Words>2705</Words>
  <Application>Microsoft Macintosh PowerPoint</Application>
  <PresentationFormat>宽屏</PresentationFormat>
  <Paragraphs>294</Paragraphs>
  <Slides>23</Slides>
  <Notes>14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Century Schoolbook</vt:lpstr>
      <vt:lpstr>Corbel</vt:lpstr>
      <vt:lpstr>DengXian</vt:lpstr>
      <vt:lpstr>Microsoft JhengHei</vt:lpstr>
      <vt:lpstr>SimSun</vt:lpstr>
      <vt:lpstr>Wingdings</vt:lpstr>
      <vt:lpstr>Arial</vt:lpstr>
      <vt:lpstr>标题</vt:lpstr>
      <vt:lpstr>教宗保祿六世  「民族發展」通諭  </vt:lpstr>
      <vt:lpstr>教宗保祿六世1897年9月26日－1978年8月6日 </vt:lpstr>
      <vt:lpstr>教宗保祿六世 </vt:lpstr>
      <vt:lpstr>時代背景 </vt:lpstr>
      <vt:lpstr>時代背景 </vt:lpstr>
      <vt:lpstr>「民族發展」通諭    </vt:lpstr>
      <vt:lpstr>PowerPoint 演示文稿</vt:lpstr>
      <vt:lpstr>第一部分：人類的全面發展    </vt:lpstr>
      <vt:lpstr>第一章 問題要旨   </vt:lpstr>
      <vt:lpstr>第二章 教會與發展  </vt:lpstr>
      <vt:lpstr>第三章 應承辦的工作  </vt:lpstr>
      <vt:lpstr>第三章 應承辦的工作  </vt:lpstr>
      <vt:lpstr>第二部分 人類的一致發展 </vt:lpstr>
      <vt:lpstr>一、對弱者的支援 </vt:lpstr>
      <vt:lpstr>二、貿易關係的平等 </vt:lpstr>
      <vt:lpstr>二、貿易關係的平等 </vt:lpstr>
      <vt:lpstr>PowerPoint 演示文稿</vt:lpstr>
      <vt:lpstr>三、博愛 </vt:lpstr>
      <vt:lpstr>三、博愛 </vt:lpstr>
      <vt:lpstr>小結</vt:lpstr>
      <vt:lpstr>反思 </vt:lpstr>
      <vt:lpstr>在此之後的 通諭： </vt:lpstr>
      <vt:lpstr>社會上對此通諭的看法 ： </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ZHAO, JIASHENG 11220124</dc:creator>
  <cp:lastModifiedBy>ZHAO, JIASHENG 11220124</cp:lastModifiedBy>
  <cp:revision>53</cp:revision>
  <dcterms:created xsi:type="dcterms:W3CDTF">2018-03-25T01:47:20Z</dcterms:created>
  <dcterms:modified xsi:type="dcterms:W3CDTF">2018-03-27T10:30:38Z</dcterms:modified>
</cp:coreProperties>
</file>